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6"/>
  </p:notesMasterIdLst>
  <p:sldIdLst>
    <p:sldId id="256" r:id="rId2"/>
    <p:sldId id="257" r:id="rId3"/>
    <p:sldId id="258" r:id="rId4"/>
    <p:sldId id="259" r:id="rId5"/>
    <p:sldId id="282" r:id="rId6"/>
    <p:sldId id="281" r:id="rId7"/>
    <p:sldId id="280" r:id="rId8"/>
    <p:sldId id="283" r:id="rId9"/>
    <p:sldId id="284" r:id="rId10"/>
    <p:sldId id="279" r:id="rId11"/>
    <p:sldId id="285" r:id="rId12"/>
    <p:sldId id="286" r:id="rId13"/>
    <p:sldId id="288" r:id="rId14"/>
    <p:sldId id="289" r:id="rId15"/>
    <p:sldId id="291" r:id="rId16"/>
    <p:sldId id="290" r:id="rId17"/>
    <p:sldId id="276"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641505-6C69-48E0-B85F-E58BA81F7903}" type="datetimeFigureOut">
              <a:rPr lang="en-US" smtClean="0"/>
              <a:t>6/19/2021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2F155-01D4-4842-8BC8-2573F3EF23C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4820" name="Slide Number Placeholder 3"/>
          <p:cNvSpPr>
            <a:spLocks noGrp="1"/>
          </p:cNvSpPr>
          <p:nvPr>
            <p:ph type="sldNum" sz="quarter" idx="5"/>
          </p:nvPr>
        </p:nvSpPr>
        <p:spPr bwMode="auto">
          <a:noFill/>
          <a:ln>
            <a:miter lim="800000"/>
            <a:headEnd/>
            <a:tailEnd/>
          </a:ln>
        </p:spPr>
        <p:txBody>
          <a:bodyPr/>
          <a:lstStyle/>
          <a:p>
            <a:fld id="{10303D26-E789-4DD3-80BD-FBDEFD4F74E4}" type="slidenum">
              <a:rPr lang="en-GB"/>
              <a:pPr/>
              <a:t>66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276600" y="2514600"/>
            <a:ext cx="5081789" cy="2262188"/>
          </a:xfrm>
        </p:spPr>
        <p:txBody>
          <a:bodyPr>
            <a:normAutofit/>
          </a:bodyPr>
          <a:lstStyle/>
          <a:p>
            <a:r>
              <a:rPr lang="en-US" sz="4800" b="1" dirty="0">
                <a:solidFill>
                  <a:srgbClr val="C00000"/>
                </a:solidFill>
                <a:latin typeface="Arial" panose="020B0604020202020204" pitchFamily="34" charset="0"/>
                <a:cs typeface="Arial" panose="020B0604020202020204" pitchFamily="34" charset="0"/>
              </a:rPr>
              <a:t>Communication</a:t>
            </a:r>
            <a:endParaRPr lang="en-GB" sz="4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84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844082"/>
          </a:xfrm>
        </p:spPr>
        <p:txBody>
          <a:bodyPr/>
          <a:lstStyle/>
          <a:p>
            <a:r>
              <a:rPr lang="en-US" b="1" dirty="0">
                <a:solidFill>
                  <a:schemeClr val="tx1"/>
                </a:solidFill>
                <a:latin typeface="Arial" panose="020B0604020202020204" pitchFamily="34" charset="0"/>
                <a:cs typeface="Arial" panose="020B0604020202020204" pitchFamily="34" charset="0"/>
              </a:rPr>
              <a:t>Need for Business Communication</a:t>
            </a:r>
            <a:endParaRPr lang="en-GB"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589212" y="1579808"/>
            <a:ext cx="8915400" cy="4936902"/>
          </a:xfrm>
        </p:spPr>
        <p:txBody>
          <a:bodyPr>
            <a:normAutofit/>
          </a:bodyPr>
          <a:lstStyle/>
          <a:p>
            <a:r>
              <a:rPr lang="en-US" sz="2400" b="1" dirty="0">
                <a:solidFill>
                  <a:schemeClr val="tx1"/>
                </a:solidFill>
                <a:latin typeface="Arial" panose="020B0604020202020204" pitchFamily="34" charset="0"/>
                <a:cs typeface="Arial" panose="020B0604020202020204" pitchFamily="34" charset="0"/>
              </a:rPr>
              <a:t>For success in Business effective communication has always been essential</a:t>
            </a:r>
            <a:r>
              <a:rPr lang="en-US" dirty="0">
                <a:solidFill>
                  <a:schemeClr val="tx1"/>
                </a:solidFill>
              </a:rPr>
              <a:t>.</a:t>
            </a:r>
          </a:p>
          <a:p>
            <a:pPr marL="0" indent="0">
              <a:buNone/>
            </a:pPr>
            <a:r>
              <a:rPr lang="en-US" sz="2400" dirty="0">
                <a:solidFill>
                  <a:schemeClr val="tx1"/>
                </a:solidFill>
                <a:latin typeface="Arial" panose="020B0604020202020204" pitchFamily="34" charset="0"/>
                <a:cs typeface="Arial" panose="020B0604020202020204" pitchFamily="34" charset="0"/>
              </a:rPr>
              <a:t>In modern times communication has become really essential due to the following reasons:</a:t>
            </a:r>
          </a:p>
          <a:p>
            <a:pPr marL="0" indent="0">
              <a:buNone/>
            </a:pPr>
            <a:r>
              <a:rPr lang="en-US" sz="2400" dirty="0">
                <a:solidFill>
                  <a:srgbClr val="C00000"/>
                </a:solidFill>
                <a:latin typeface="Arial" panose="020B0604020202020204" pitchFamily="34" charset="0"/>
                <a:cs typeface="Arial" panose="020B0604020202020204" pitchFamily="34" charset="0"/>
              </a:rPr>
              <a:t>1.</a:t>
            </a:r>
            <a:r>
              <a:rPr lang="en-US" sz="2400" dirty="0">
                <a:solidFill>
                  <a:schemeClr val="tx1"/>
                </a:solidFill>
                <a:latin typeface="Arial" panose="020B0604020202020204" pitchFamily="34" charset="0"/>
                <a:cs typeface="Arial" panose="020B0604020202020204" pitchFamily="34" charset="0"/>
              </a:rPr>
              <a:t> Increase in size of </a:t>
            </a:r>
            <a:r>
              <a:rPr lang="en-US" sz="2400" dirty="0" err="1">
                <a:solidFill>
                  <a:schemeClr val="tx1"/>
                </a:solidFill>
                <a:latin typeface="Arial" panose="020B0604020202020204" pitchFamily="34" charset="0"/>
                <a:cs typeface="Arial" panose="020B0604020202020204" pitchFamily="34" charset="0"/>
              </a:rPr>
              <a:t>organisations</a:t>
            </a:r>
            <a:r>
              <a:rPr lang="en-US" sz="2400" dirty="0">
                <a:solidFill>
                  <a:schemeClr val="tx1"/>
                </a:solidFill>
                <a:latin typeface="Arial" panose="020B0604020202020204" pitchFamily="34" charset="0"/>
                <a:cs typeface="Arial" panose="020B0604020202020204" pitchFamily="34" charset="0"/>
              </a:rPr>
              <a:t>:  Business firms nowadays are employing thousands of employees. They have operations in different parts of the world. An effective communication is needed to manage the offices in different parts of the world.</a:t>
            </a:r>
            <a:endParaRPr lang="en-GB" sz="2400" dirty="0">
              <a:solidFill>
                <a:schemeClr val="tx1"/>
              </a:solidFill>
              <a:latin typeface="Arial" panose="020B0604020202020204" pitchFamily="34" charset="0"/>
              <a:cs typeface="Arial" panose="020B0604020202020204" pitchFamily="34" charset="0"/>
            </a:endParaRPr>
          </a:p>
          <a:p>
            <a:pPr marL="0" indent="0">
              <a:buNone/>
            </a:pPr>
            <a:r>
              <a:rPr lang="en-US" sz="2400" dirty="0">
                <a:solidFill>
                  <a:srgbClr val="C00000"/>
                </a:solidFill>
                <a:latin typeface="Arial" panose="020B0604020202020204" pitchFamily="34" charset="0"/>
                <a:cs typeface="Arial" panose="020B0604020202020204" pitchFamily="34" charset="0"/>
              </a:rPr>
              <a:t>2.</a:t>
            </a:r>
            <a:r>
              <a:rPr lang="en-US" sz="2400" dirty="0">
                <a:solidFill>
                  <a:schemeClr val="tx1"/>
                </a:solidFill>
                <a:latin typeface="Arial" panose="020B0604020202020204" pitchFamily="34" charset="0"/>
                <a:cs typeface="Arial" panose="020B0604020202020204" pitchFamily="34" charset="0"/>
              </a:rPr>
              <a:t> Growing </a:t>
            </a:r>
            <a:r>
              <a:rPr lang="en-US" sz="2400" dirty="0" err="1">
                <a:solidFill>
                  <a:schemeClr val="tx1"/>
                </a:solidFill>
                <a:latin typeface="Arial" panose="020B0604020202020204" pitchFamily="34" charset="0"/>
                <a:cs typeface="Arial" panose="020B0604020202020204" pitchFamily="34" charset="0"/>
              </a:rPr>
              <a:t>Specialisation</a:t>
            </a:r>
            <a:r>
              <a:rPr lang="en-US" sz="2400" dirty="0">
                <a:solidFill>
                  <a:schemeClr val="tx1"/>
                </a:solidFill>
                <a:latin typeface="Arial" panose="020B0604020202020204" pitchFamily="34" charset="0"/>
                <a:cs typeface="Arial" panose="020B0604020202020204" pitchFamily="34" charset="0"/>
              </a:rPr>
              <a:t>:  The division of work has resulted in different activities being handled by different departments. Sound communication is essential for ensuring mutual co-operation and understanding between the various departments.</a:t>
            </a:r>
            <a:endParaRPr lang="en-GB" sz="2400" dirty="0">
              <a:solidFill>
                <a:schemeClr val="tx1"/>
              </a:solidFill>
              <a:latin typeface="Arial" panose="020B0604020202020204" pitchFamily="34" charset="0"/>
              <a:cs typeface="Arial" panose="020B0604020202020204" pitchFamily="34" charset="0"/>
            </a:endParaRPr>
          </a:p>
          <a:p>
            <a:pPr marL="0" indent="0">
              <a:buNone/>
            </a:pP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87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844082"/>
          </a:xfrm>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Need for Business Communication (Cont.)</a:t>
            </a:r>
            <a:endParaRPr lang="en-GB"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589212" y="1579808"/>
            <a:ext cx="8915400" cy="4936902"/>
          </a:xfrm>
        </p:spPr>
        <p:txBody>
          <a:bodyPr>
            <a:normAutofit fontScale="92500" lnSpcReduction="10000"/>
          </a:bodyPr>
          <a:lstStyle/>
          <a:p>
            <a:pPr marL="0" indent="0">
              <a:buNone/>
            </a:pPr>
            <a:r>
              <a:rPr lang="en-US" sz="2400" dirty="0">
                <a:solidFill>
                  <a:srgbClr val="C00000"/>
                </a:solidFill>
                <a:latin typeface="Arial" panose="020B0604020202020204" pitchFamily="34" charset="0"/>
                <a:cs typeface="Arial" panose="020B0604020202020204" pitchFamily="34" charset="0"/>
              </a:rPr>
              <a:t>3.</a:t>
            </a:r>
            <a:r>
              <a:rPr lang="en-US" sz="2400" dirty="0">
                <a:solidFill>
                  <a:schemeClr val="tx1"/>
                </a:solidFill>
                <a:latin typeface="Arial" panose="020B0604020202020204" pitchFamily="34" charset="0"/>
                <a:cs typeface="Arial" panose="020B0604020202020204" pitchFamily="34" charset="0"/>
              </a:rPr>
              <a:t> Technological Advancements:  Due to old technology becoming obsolete due to rapid technological growth the employees need to be upgraded to modern technology and processes. Therefore regular training of staff becomes essential to update their knowledge and skills. </a:t>
            </a:r>
          </a:p>
          <a:p>
            <a:pPr marL="0" indent="0">
              <a:buNone/>
            </a:pPr>
            <a:r>
              <a:rPr lang="en-US" sz="2400" dirty="0">
                <a:solidFill>
                  <a:srgbClr val="C00000"/>
                </a:solidFill>
                <a:latin typeface="Arial" panose="020B0604020202020204" pitchFamily="34" charset="0"/>
                <a:cs typeface="Arial" panose="020B0604020202020204" pitchFamily="34" charset="0"/>
              </a:rPr>
              <a:t>4.</a:t>
            </a:r>
            <a:r>
              <a:rPr lang="en-US" sz="2400" dirty="0">
                <a:solidFill>
                  <a:schemeClr val="tx1"/>
                </a:solidFill>
                <a:latin typeface="Arial" panose="020B0604020202020204" pitchFamily="34" charset="0"/>
                <a:cs typeface="Arial" panose="020B0604020202020204" pitchFamily="34" charset="0"/>
              </a:rPr>
              <a:t> Cut-throat Competition:  </a:t>
            </a:r>
            <a:r>
              <a:rPr lang="en-US" sz="2400" dirty="0" err="1">
                <a:solidFill>
                  <a:schemeClr val="tx1"/>
                </a:solidFill>
                <a:latin typeface="Arial" panose="020B0604020202020204" pitchFamily="34" charset="0"/>
                <a:cs typeface="Arial" panose="020B0604020202020204" pitchFamily="34" charset="0"/>
              </a:rPr>
              <a:t>Globalisation</a:t>
            </a:r>
            <a:r>
              <a:rPr lang="en-US" sz="2400" dirty="0">
                <a:solidFill>
                  <a:schemeClr val="tx1"/>
                </a:solidFill>
                <a:latin typeface="Arial" panose="020B0604020202020204" pitchFamily="34" charset="0"/>
                <a:cs typeface="Arial" panose="020B0604020202020204" pitchFamily="34" charset="0"/>
              </a:rPr>
              <a:t> has led to severe competition between </a:t>
            </a:r>
            <a:r>
              <a:rPr lang="en-US" sz="2400" dirty="0" err="1">
                <a:solidFill>
                  <a:schemeClr val="tx1"/>
                </a:solidFill>
                <a:latin typeface="Arial" panose="020B0604020202020204" pitchFamily="34" charset="0"/>
                <a:cs typeface="Arial" panose="020B0604020202020204" pitchFamily="34" charset="0"/>
              </a:rPr>
              <a:t>organisations</a:t>
            </a:r>
            <a:r>
              <a:rPr lang="en-US" sz="2400" dirty="0">
                <a:solidFill>
                  <a:schemeClr val="tx1"/>
                </a:solidFill>
                <a:latin typeface="Arial" panose="020B0604020202020204" pitchFamily="34" charset="0"/>
                <a:cs typeface="Arial" panose="020B0604020202020204" pitchFamily="34" charset="0"/>
              </a:rPr>
              <a:t> in the public sector, private sector and foreign sector. Persuasive communication in the form of advertisements and publicity have become necessary to survive in the competitive environment.</a:t>
            </a:r>
          </a:p>
          <a:p>
            <a:pPr marL="0" indent="0">
              <a:buNone/>
            </a:pPr>
            <a:r>
              <a:rPr lang="en-US" sz="2400" dirty="0">
                <a:solidFill>
                  <a:srgbClr val="C00000"/>
                </a:solidFill>
                <a:latin typeface="Arial" panose="020B0604020202020204" pitchFamily="34" charset="0"/>
                <a:cs typeface="Arial" panose="020B0604020202020204" pitchFamily="34" charset="0"/>
              </a:rPr>
              <a:t>5. </a:t>
            </a:r>
            <a:r>
              <a:rPr lang="en-US" sz="2400" dirty="0">
                <a:solidFill>
                  <a:schemeClr val="tx1"/>
                </a:solidFill>
                <a:latin typeface="Arial" panose="020B0604020202020204" pitchFamily="34" charset="0"/>
                <a:cs typeface="Arial" panose="020B0604020202020204" pitchFamily="34" charset="0"/>
              </a:rPr>
              <a:t>Trade Union Movement: Employee unions are very strong and powerful nowadays. To maintain healthy relations a regular exchange of ideas and information among the employees and management is essential.</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94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844082"/>
          </a:xfrm>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Need for Business Communication (Cont.)</a:t>
            </a:r>
            <a:endParaRPr lang="en-GB"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589212" y="1579808"/>
            <a:ext cx="8915400" cy="4936902"/>
          </a:xfrm>
        </p:spPr>
        <p:txBody>
          <a:bodyPr>
            <a:normAutofit lnSpcReduction="10000"/>
          </a:bodyPr>
          <a:lstStyle/>
          <a:p>
            <a:pPr marL="0" indent="0">
              <a:buNone/>
            </a:pPr>
            <a:r>
              <a:rPr lang="en-US" sz="2400" dirty="0">
                <a:solidFill>
                  <a:srgbClr val="C00000"/>
                </a:solidFill>
                <a:latin typeface="Arial" panose="020B0604020202020204" pitchFamily="34" charset="0"/>
                <a:cs typeface="Arial" panose="020B0604020202020204" pitchFamily="34" charset="0"/>
              </a:rPr>
              <a:t>6</a:t>
            </a:r>
            <a:r>
              <a:rPr lang="en-US" sz="2400" dirty="0">
                <a:solidFill>
                  <a:schemeClr val="tx1"/>
                </a:solidFill>
                <a:latin typeface="Arial" panose="020B0604020202020204" pitchFamily="34" charset="0"/>
                <a:cs typeface="Arial" panose="020B0604020202020204" pitchFamily="34" charset="0"/>
              </a:rPr>
              <a:t>. Human Relations:  To develop a sense of belonging and </a:t>
            </a:r>
            <a:r>
              <a:rPr lang="en-US" sz="2400" dirty="0" err="1">
                <a:solidFill>
                  <a:schemeClr val="tx1"/>
                </a:solidFill>
                <a:latin typeface="Arial" panose="020B0604020202020204" pitchFamily="34" charset="0"/>
                <a:cs typeface="Arial" panose="020B0604020202020204" pitchFamily="34" charset="0"/>
              </a:rPr>
              <a:t>loyality</a:t>
            </a:r>
            <a:r>
              <a:rPr lang="en-US" sz="2400" dirty="0">
                <a:solidFill>
                  <a:schemeClr val="tx1"/>
                </a:solidFill>
                <a:latin typeface="Arial" panose="020B0604020202020204" pitchFamily="34" charset="0"/>
                <a:cs typeface="Arial" panose="020B0604020202020204" pitchFamily="34" charset="0"/>
              </a:rPr>
              <a:t> among the employees effective communication between management and employees is necessary. Participation of employees in decision making process helps develop mutual trust and understanding. </a:t>
            </a:r>
          </a:p>
          <a:p>
            <a:pPr marL="0" indent="0">
              <a:buNone/>
            </a:pPr>
            <a:r>
              <a:rPr lang="en-US" sz="2400" dirty="0">
                <a:solidFill>
                  <a:srgbClr val="C00000"/>
                </a:solidFill>
                <a:latin typeface="Arial" panose="020B0604020202020204" pitchFamily="34" charset="0"/>
                <a:cs typeface="Arial" panose="020B0604020202020204" pitchFamily="34" charset="0"/>
              </a:rPr>
              <a:t>7.</a:t>
            </a:r>
            <a:r>
              <a:rPr lang="en-US" sz="2400" dirty="0">
                <a:solidFill>
                  <a:schemeClr val="tx1"/>
                </a:solidFill>
                <a:latin typeface="Arial" panose="020B0604020202020204" pitchFamily="34" charset="0"/>
                <a:cs typeface="Arial" panose="020B0604020202020204" pitchFamily="34" charset="0"/>
              </a:rPr>
              <a:t> Public Relations: Public relations help business firms to improve their image in society. Large </a:t>
            </a:r>
            <a:r>
              <a:rPr lang="en-US" sz="2400" dirty="0" err="1">
                <a:solidFill>
                  <a:schemeClr val="tx1"/>
                </a:solidFill>
                <a:latin typeface="Arial" panose="020B0604020202020204" pitchFamily="34" charset="0"/>
                <a:cs typeface="Arial" panose="020B0604020202020204" pitchFamily="34" charset="0"/>
              </a:rPr>
              <a:t>organisations</a:t>
            </a:r>
            <a:r>
              <a:rPr lang="en-US" sz="2400" dirty="0">
                <a:solidFill>
                  <a:schemeClr val="tx1"/>
                </a:solidFill>
                <a:latin typeface="Arial" panose="020B0604020202020204" pitchFamily="34" charset="0"/>
                <a:cs typeface="Arial" panose="020B0604020202020204" pitchFamily="34" charset="0"/>
              </a:rPr>
              <a:t> require professional experts to keep governments, distributors, suppliers, investors and other sections of society aware about their contributions to society in order to build their social image.</a:t>
            </a:r>
          </a:p>
          <a:p>
            <a:pPr marL="0" indent="0">
              <a:buNone/>
            </a:pPr>
            <a:r>
              <a:rPr lang="en-US" sz="2400" dirty="0">
                <a:solidFill>
                  <a:srgbClr val="C00000"/>
                </a:solidFill>
                <a:latin typeface="Arial" panose="020B0604020202020204" pitchFamily="34" charset="0"/>
                <a:cs typeface="Arial" panose="020B0604020202020204" pitchFamily="34" charset="0"/>
              </a:rPr>
              <a:t>8.</a:t>
            </a:r>
            <a:r>
              <a:rPr lang="en-US" sz="2400" dirty="0">
                <a:solidFill>
                  <a:schemeClr val="tx1"/>
                </a:solidFill>
                <a:latin typeface="Arial" panose="020B0604020202020204" pitchFamily="34" charset="0"/>
                <a:cs typeface="Arial" panose="020B0604020202020204" pitchFamily="34" charset="0"/>
              </a:rPr>
              <a:t> Personal Asset: Communication skill is a personal asset as it is essential for success in any job. Effective oral and written skills are needed to rise up in the corporate ladder.</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56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Oval 19"/>
          <p:cNvSpPr>
            <a:spLocks noChangeArrowheads="1"/>
          </p:cNvSpPr>
          <p:nvPr/>
        </p:nvSpPr>
        <p:spPr bwMode="auto">
          <a:xfrm>
            <a:off x="3505042" y="2133601"/>
            <a:ext cx="4724689" cy="3581400"/>
          </a:xfrm>
          <a:prstGeom prst="ellipse">
            <a:avLst/>
          </a:prstGeom>
          <a:solidFill>
            <a:srgbClr val="00B0F0">
              <a:alpha val="28000"/>
            </a:srgbClr>
          </a:solidFill>
          <a:ln w="34925">
            <a:solidFill>
              <a:schemeClr val="tx1"/>
            </a:solidFill>
            <a:round/>
            <a:headEnd/>
            <a:tailEnd/>
          </a:ln>
          <a:effectLst/>
        </p:spPr>
        <p:txBody>
          <a:bodyPr wrap="none" lIns="91440" tIns="45720" rIns="91440" bIns="45720" anchor="ctr"/>
          <a:lstStyle/>
          <a:p>
            <a:endParaRPr lang="en-IN" sz="1905"/>
          </a:p>
        </p:txBody>
      </p:sp>
      <p:sp>
        <p:nvSpPr>
          <p:cNvPr id="8196" name="Text Box 4"/>
          <p:cNvSpPr txBox="1">
            <a:spLocks noChangeArrowheads="1"/>
          </p:cNvSpPr>
          <p:nvPr/>
        </p:nvSpPr>
        <p:spPr bwMode="auto">
          <a:xfrm>
            <a:off x="4952931" y="1981200"/>
            <a:ext cx="1828913" cy="841512"/>
          </a:xfrm>
          <a:prstGeom prst="rect">
            <a:avLst/>
          </a:prstGeom>
          <a:solidFill>
            <a:schemeClr val="bg1"/>
          </a:solidFill>
          <a:ln w="9525">
            <a:noFill/>
            <a:miter lim="800000"/>
            <a:headEnd/>
            <a:tailEnd/>
          </a:ln>
          <a:effectLst/>
        </p:spPr>
        <p:txBody>
          <a:bodyPr lIns="91440" tIns="45720" rIns="91440" bIns="45720">
            <a:spAutoFit/>
          </a:bodyPr>
          <a:lstStyle/>
          <a:p>
            <a:pPr algn="ctr">
              <a:spcBef>
                <a:spcPct val="50000"/>
              </a:spcBef>
            </a:pPr>
            <a:r>
              <a:rPr lang="en-US" sz="2434" dirty="0"/>
              <a:t>Sender (Source)</a:t>
            </a:r>
          </a:p>
        </p:txBody>
      </p:sp>
      <p:sp>
        <p:nvSpPr>
          <p:cNvPr id="8198" name="Text Box 6"/>
          <p:cNvSpPr txBox="1">
            <a:spLocks noChangeArrowheads="1"/>
          </p:cNvSpPr>
          <p:nvPr/>
        </p:nvSpPr>
        <p:spPr bwMode="auto">
          <a:xfrm>
            <a:off x="6858048" y="4572001"/>
            <a:ext cx="2286140" cy="841512"/>
          </a:xfrm>
          <a:prstGeom prst="rect">
            <a:avLst/>
          </a:prstGeom>
          <a:solidFill>
            <a:schemeClr val="bg1"/>
          </a:solidFill>
          <a:ln w="9525">
            <a:noFill/>
            <a:miter lim="800000"/>
            <a:headEnd/>
            <a:tailEnd/>
          </a:ln>
          <a:effectLst/>
        </p:spPr>
        <p:txBody>
          <a:bodyPr lIns="91440" tIns="45720" rIns="91440" bIns="45720">
            <a:spAutoFit/>
          </a:bodyPr>
          <a:lstStyle/>
          <a:p>
            <a:pPr algn="ctr">
              <a:spcBef>
                <a:spcPct val="50000"/>
              </a:spcBef>
            </a:pPr>
            <a:r>
              <a:rPr lang="en-US" sz="2434" dirty="0"/>
              <a:t>Channel &amp; Medium</a:t>
            </a:r>
          </a:p>
        </p:txBody>
      </p:sp>
      <p:sp>
        <p:nvSpPr>
          <p:cNvPr id="8199" name="Text Box 7"/>
          <p:cNvSpPr txBox="1">
            <a:spLocks noChangeArrowheads="1"/>
          </p:cNvSpPr>
          <p:nvPr/>
        </p:nvSpPr>
        <p:spPr bwMode="auto">
          <a:xfrm>
            <a:off x="4811347" y="5439143"/>
            <a:ext cx="1828913" cy="466923"/>
          </a:xfrm>
          <a:prstGeom prst="rect">
            <a:avLst/>
          </a:prstGeom>
          <a:solidFill>
            <a:schemeClr val="bg1"/>
          </a:solidFill>
          <a:ln w="9525">
            <a:noFill/>
            <a:miter lim="800000"/>
            <a:headEnd/>
            <a:tailEnd/>
          </a:ln>
          <a:effectLst/>
        </p:spPr>
        <p:txBody>
          <a:bodyPr lIns="91440" tIns="45720" rIns="91440" bIns="45720">
            <a:spAutoFit/>
          </a:bodyPr>
          <a:lstStyle/>
          <a:p>
            <a:pPr algn="ctr">
              <a:spcBef>
                <a:spcPct val="50000"/>
              </a:spcBef>
            </a:pPr>
            <a:r>
              <a:rPr lang="en-US" sz="2434" dirty="0"/>
              <a:t>Receiver</a:t>
            </a:r>
          </a:p>
        </p:txBody>
      </p:sp>
      <p:sp>
        <p:nvSpPr>
          <p:cNvPr id="8200" name="Text Box 8"/>
          <p:cNvSpPr txBox="1">
            <a:spLocks noChangeArrowheads="1"/>
          </p:cNvSpPr>
          <p:nvPr/>
        </p:nvSpPr>
        <p:spPr bwMode="auto">
          <a:xfrm>
            <a:off x="2514382" y="4419601"/>
            <a:ext cx="2286140" cy="466923"/>
          </a:xfrm>
          <a:prstGeom prst="rect">
            <a:avLst/>
          </a:prstGeom>
          <a:solidFill>
            <a:schemeClr val="bg1"/>
          </a:solidFill>
          <a:ln w="9525">
            <a:noFill/>
            <a:miter lim="800000"/>
            <a:headEnd/>
            <a:tailEnd/>
          </a:ln>
          <a:effectLst/>
        </p:spPr>
        <p:txBody>
          <a:bodyPr lIns="91440" tIns="45720" rIns="91440" bIns="45720">
            <a:spAutoFit/>
          </a:bodyPr>
          <a:lstStyle/>
          <a:p>
            <a:pPr algn="ctr">
              <a:spcBef>
                <a:spcPct val="50000"/>
              </a:spcBef>
            </a:pPr>
            <a:r>
              <a:rPr lang="en-US" sz="2434" dirty="0"/>
              <a:t>Decoding</a:t>
            </a:r>
          </a:p>
        </p:txBody>
      </p:sp>
      <p:sp>
        <p:nvSpPr>
          <p:cNvPr id="8201" name="Text Box 9"/>
          <p:cNvSpPr txBox="1">
            <a:spLocks noChangeArrowheads="1"/>
          </p:cNvSpPr>
          <p:nvPr/>
        </p:nvSpPr>
        <p:spPr bwMode="auto">
          <a:xfrm>
            <a:off x="2438177" y="2971801"/>
            <a:ext cx="2286140" cy="466923"/>
          </a:xfrm>
          <a:prstGeom prst="rect">
            <a:avLst/>
          </a:prstGeom>
          <a:solidFill>
            <a:schemeClr val="bg1"/>
          </a:solidFill>
          <a:ln w="9525">
            <a:noFill/>
            <a:miter lim="800000"/>
            <a:headEnd/>
            <a:tailEnd/>
          </a:ln>
          <a:effectLst/>
        </p:spPr>
        <p:txBody>
          <a:bodyPr lIns="91440" tIns="45720" rIns="91440" bIns="45720">
            <a:spAutoFit/>
          </a:bodyPr>
          <a:lstStyle/>
          <a:p>
            <a:pPr algn="ctr">
              <a:spcBef>
                <a:spcPct val="50000"/>
              </a:spcBef>
            </a:pPr>
            <a:r>
              <a:rPr lang="en-US" sz="2434" dirty="0"/>
              <a:t>Feedback</a:t>
            </a:r>
          </a:p>
        </p:txBody>
      </p:sp>
      <p:sp>
        <p:nvSpPr>
          <p:cNvPr id="8197" name="Text Box 5"/>
          <p:cNvSpPr txBox="1">
            <a:spLocks noChangeArrowheads="1"/>
          </p:cNvSpPr>
          <p:nvPr/>
        </p:nvSpPr>
        <p:spPr bwMode="auto">
          <a:xfrm>
            <a:off x="6858048" y="3048001"/>
            <a:ext cx="2286140" cy="841512"/>
          </a:xfrm>
          <a:prstGeom prst="rect">
            <a:avLst/>
          </a:prstGeom>
          <a:solidFill>
            <a:schemeClr val="bg1"/>
          </a:solidFill>
          <a:ln w="9525">
            <a:noFill/>
            <a:miter lim="800000"/>
            <a:headEnd/>
            <a:tailEnd/>
          </a:ln>
          <a:effectLst/>
        </p:spPr>
        <p:txBody>
          <a:bodyPr lIns="91440" tIns="45720" rIns="91440" bIns="45720">
            <a:spAutoFit/>
          </a:bodyPr>
          <a:lstStyle/>
          <a:p>
            <a:pPr algn="ctr">
              <a:spcBef>
                <a:spcPct val="50000"/>
              </a:spcBef>
            </a:pPr>
            <a:r>
              <a:rPr lang="en-US" sz="2434" dirty="0"/>
              <a:t>Encoding (Message)</a:t>
            </a:r>
          </a:p>
        </p:txBody>
      </p:sp>
      <p:sp>
        <p:nvSpPr>
          <p:cNvPr id="8212" name="AutoShape 20"/>
          <p:cNvSpPr>
            <a:spLocks noChangeArrowheads="1"/>
          </p:cNvSpPr>
          <p:nvPr/>
        </p:nvSpPr>
        <p:spPr bwMode="auto">
          <a:xfrm rot="8374436">
            <a:off x="7696298" y="2895601"/>
            <a:ext cx="381024" cy="228600"/>
          </a:xfrm>
          <a:prstGeom prst="triangle">
            <a:avLst>
              <a:gd name="adj" fmla="val 50000"/>
            </a:avLst>
          </a:prstGeom>
          <a:solidFill>
            <a:schemeClr val="tx1"/>
          </a:solidFill>
          <a:ln w="9525">
            <a:solidFill>
              <a:schemeClr val="tx1"/>
            </a:solidFill>
            <a:miter lim="800000"/>
            <a:headEnd/>
            <a:tailEnd/>
          </a:ln>
          <a:effectLst/>
        </p:spPr>
        <p:txBody>
          <a:bodyPr wrap="none" lIns="91440" tIns="45720" rIns="91440" bIns="45720" anchor="ctr"/>
          <a:lstStyle/>
          <a:p>
            <a:endParaRPr lang="en-IN" sz="1905"/>
          </a:p>
        </p:txBody>
      </p:sp>
      <p:sp>
        <p:nvSpPr>
          <p:cNvPr id="8213" name="AutoShape 21"/>
          <p:cNvSpPr>
            <a:spLocks noChangeArrowheads="1"/>
          </p:cNvSpPr>
          <p:nvPr/>
        </p:nvSpPr>
        <p:spPr bwMode="auto">
          <a:xfrm rot="12125970">
            <a:off x="7924912" y="4419601"/>
            <a:ext cx="381024" cy="228600"/>
          </a:xfrm>
          <a:prstGeom prst="triangle">
            <a:avLst>
              <a:gd name="adj" fmla="val 50000"/>
            </a:avLst>
          </a:prstGeom>
          <a:solidFill>
            <a:schemeClr val="tx1"/>
          </a:solidFill>
          <a:ln w="9525">
            <a:solidFill>
              <a:schemeClr val="tx1"/>
            </a:solidFill>
            <a:miter lim="800000"/>
            <a:headEnd/>
            <a:tailEnd/>
          </a:ln>
          <a:effectLst/>
        </p:spPr>
        <p:txBody>
          <a:bodyPr wrap="none" lIns="91440" tIns="45720" rIns="91440" bIns="45720" anchor="ctr"/>
          <a:lstStyle/>
          <a:p>
            <a:endParaRPr lang="en-IN" sz="1905"/>
          </a:p>
        </p:txBody>
      </p:sp>
      <p:sp>
        <p:nvSpPr>
          <p:cNvPr id="8214" name="AutoShape 22"/>
          <p:cNvSpPr>
            <a:spLocks noChangeArrowheads="1"/>
          </p:cNvSpPr>
          <p:nvPr/>
        </p:nvSpPr>
        <p:spPr bwMode="auto">
          <a:xfrm rot="13719873">
            <a:off x="6502366" y="5501135"/>
            <a:ext cx="381000" cy="228614"/>
          </a:xfrm>
          <a:prstGeom prst="triangle">
            <a:avLst>
              <a:gd name="adj" fmla="val 50000"/>
            </a:avLst>
          </a:prstGeom>
          <a:solidFill>
            <a:schemeClr val="tx1"/>
          </a:solidFill>
          <a:ln w="9525">
            <a:solidFill>
              <a:schemeClr val="tx1"/>
            </a:solidFill>
            <a:miter lim="800000"/>
            <a:headEnd/>
            <a:tailEnd/>
          </a:ln>
          <a:effectLst/>
        </p:spPr>
        <p:txBody>
          <a:bodyPr wrap="none" lIns="91440" tIns="45720" rIns="91440" bIns="45720" anchor="ctr"/>
          <a:lstStyle/>
          <a:p>
            <a:endParaRPr lang="en-IN" sz="1905"/>
          </a:p>
        </p:txBody>
      </p:sp>
      <p:sp>
        <p:nvSpPr>
          <p:cNvPr id="8215" name="AutoShape 23"/>
          <p:cNvSpPr>
            <a:spLocks noChangeArrowheads="1"/>
          </p:cNvSpPr>
          <p:nvPr/>
        </p:nvSpPr>
        <p:spPr bwMode="auto">
          <a:xfrm rot="-2765945">
            <a:off x="3733667" y="4800594"/>
            <a:ext cx="381000" cy="228614"/>
          </a:xfrm>
          <a:prstGeom prst="triangle">
            <a:avLst>
              <a:gd name="adj" fmla="val 50000"/>
            </a:avLst>
          </a:prstGeom>
          <a:solidFill>
            <a:schemeClr val="tx1"/>
          </a:solidFill>
          <a:ln w="9525">
            <a:solidFill>
              <a:schemeClr val="tx1"/>
            </a:solidFill>
            <a:miter lim="800000"/>
            <a:headEnd/>
            <a:tailEnd/>
          </a:ln>
          <a:effectLst/>
        </p:spPr>
        <p:txBody>
          <a:bodyPr wrap="none" lIns="91440" tIns="45720" rIns="91440" bIns="45720" anchor="ctr"/>
          <a:lstStyle/>
          <a:p>
            <a:endParaRPr lang="en-IN" sz="1905"/>
          </a:p>
        </p:txBody>
      </p:sp>
      <p:sp>
        <p:nvSpPr>
          <p:cNvPr id="8216" name="AutoShape 24"/>
          <p:cNvSpPr>
            <a:spLocks noChangeArrowheads="1"/>
          </p:cNvSpPr>
          <p:nvPr/>
        </p:nvSpPr>
        <p:spPr bwMode="auto">
          <a:xfrm rot="-21159093">
            <a:off x="3352632" y="3352800"/>
            <a:ext cx="381024" cy="228600"/>
          </a:xfrm>
          <a:prstGeom prst="triangle">
            <a:avLst>
              <a:gd name="adj" fmla="val 50000"/>
            </a:avLst>
          </a:prstGeom>
          <a:solidFill>
            <a:schemeClr val="tx1"/>
          </a:solidFill>
          <a:ln w="9525">
            <a:solidFill>
              <a:schemeClr val="tx1"/>
            </a:solidFill>
            <a:miter lim="800000"/>
            <a:headEnd/>
            <a:tailEnd/>
          </a:ln>
          <a:effectLst/>
        </p:spPr>
        <p:txBody>
          <a:bodyPr wrap="none" lIns="91440" tIns="45720" rIns="91440" bIns="45720" anchor="ctr"/>
          <a:lstStyle/>
          <a:p>
            <a:endParaRPr lang="en-IN" sz="1905"/>
          </a:p>
        </p:txBody>
      </p:sp>
      <p:sp>
        <p:nvSpPr>
          <p:cNvPr id="8217" name="AutoShape 25"/>
          <p:cNvSpPr>
            <a:spLocks noChangeArrowheads="1"/>
          </p:cNvSpPr>
          <p:nvPr/>
        </p:nvSpPr>
        <p:spPr bwMode="auto">
          <a:xfrm rot="-17674347">
            <a:off x="4800532" y="2133594"/>
            <a:ext cx="381000" cy="228614"/>
          </a:xfrm>
          <a:prstGeom prst="triangle">
            <a:avLst>
              <a:gd name="adj" fmla="val 50000"/>
            </a:avLst>
          </a:prstGeom>
          <a:solidFill>
            <a:schemeClr val="tx1"/>
          </a:solidFill>
          <a:ln w="9525">
            <a:solidFill>
              <a:schemeClr val="tx1"/>
            </a:solidFill>
            <a:miter lim="800000"/>
            <a:headEnd/>
            <a:tailEnd/>
          </a:ln>
          <a:effectLst/>
        </p:spPr>
        <p:txBody>
          <a:bodyPr wrap="none" lIns="91440" tIns="45720" rIns="91440" bIns="45720" anchor="ctr"/>
          <a:lstStyle/>
          <a:p>
            <a:endParaRPr lang="en-IN" sz="1905"/>
          </a:p>
        </p:txBody>
      </p:sp>
      <p:sp>
        <p:nvSpPr>
          <p:cNvPr id="8218" name="Text Box 26"/>
          <p:cNvSpPr txBox="1">
            <a:spLocks noChangeArrowheads="1"/>
          </p:cNvSpPr>
          <p:nvPr/>
        </p:nvSpPr>
        <p:spPr bwMode="auto">
          <a:xfrm>
            <a:off x="4886349" y="3050985"/>
            <a:ext cx="1219275" cy="466923"/>
          </a:xfrm>
          <a:prstGeom prst="rect">
            <a:avLst/>
          </a:prstGeom>
          <a:solidFill>
            <a:schemeClr val="tx1"/>
          </a:solidFill>
          <a:ln w="9525">
            <a:noFill/>
            <a:miter lim="800000"/>
            <a:headEnd/>
            <a:tailEnd/>
          </a:ln>
          <a:effectLst/>
        </p:spPr>
        <p:txBody>
          <a:bodyPr lIns="91440" tIns="45720" rIns="91440" bIns="45720">
            <a:spAutoFit/>
          </a:bodyPr>
          <a:lstStyle/>
          <a:p>
            <a:pPr algn="ctr">
              <a:spcBef>
                <a:spcPct val="50000"/>
              </a:spcBef>
            </a:pPr>
            <a:r>
              <a:rPr lang="en-US" sz="2434" dirty="0">
                <a:solidFill>
                  <a:schemeClr val="bg1"/>
                </a:solidFill>
              </a:rPr>
              <a:t>Noise</a:t>
            </a:r>
          </a:p>
        </p:txBody>
      </p:sp>
      <p:sp>
        <p:nvSpPr>
          <p:cNvPr id="8219" name="Text Box 27"/>
          <p:cNvSpPr txBox="1">
            <a:spLocks noChangeArrowheads="1"/>
          </p:cNvSpPr>
          <p:nvPr/>
        </p:nvSpPr>
        <p:spPr bwMode="auto">
          <a:xfrm>
            <a:off x="5566778" y="4336239"/>
            <a:ext cx="1219275" cy="466923"/>
          </a:xfrm>
          <a:prstGeom prst="rect">
            <a:avLst/>
          </a:prstGeom>
          <a:solidFill>
            <a:schemeClr val="tx1"/>
          </a:solidFill>
          <a:ln w="9525">
            <a:noFill/>
            <a:miter lim="800000"/>
            <a:headEnd/>
            <a:tailEnd/>
          </a:ln>
          <a:effectLst/>
        </p:spPr>
        <p:txBody>
          <a:bodyPr lIns="91440" tIns="45720" rIns="91440" bIns="45720">
            <a:spAutoFit/>
          </a:bodyPr>
          <a:lstStyle/>
          <a:p>
            <a:pPr algn="ctr">
              <a:spcBef>
                <a:spcPct val="50000"/>
              </a:spcBef>
            </a:pPr>
            <a:r>
              <a:rPr lang="en-US" sz="2434" dirty="0">
                <a:solidFill>
                  <a:schemeClr val="bg1"/>
                </a:solidFill>
              </a:rPr>
              <a:t>Barrier</a:t>
            </a:r>
          </a:p>
        </p:txBody>
      </p:sp>
      <p:sp>
        <p:nvSpPr>
          <p:cNvPr id="20" name="Title 1"/>
          <p:cNvSpPr txBox="1">
            <a:spLocks/>
          </p:cNvSpPr>
          <p:nvPr/>
        </p:nvSpPr>
        <p:spPr>
          <a:xfrm>
            <a:off x="2824559" y="271628"/>
            <a:ext cx="6700730" cy="1143000"/>
          </a:xfrm>
          <a:prstGeom prst="rect">
            <a:avLst/>
          </a:prstGeom>
        </p:spPr>
        <p:txBody>
          <a:bodyPr vert="horz" lIns="96771" tIns="48386" rIns="96771" bIns="48386" rtlCol="0" anchor="ctr">
            <a:normAutofit fontScale="85000" lnSpcReduction="20000"/>
          </a:bodyPr>
          <a:lstStyle/>
          <a:p>
            <a:pPr algn="ctr" defTabSz="967710">
              <a:spcBef>
                <a:spcPct val="0"/>
              </a:spcBef>
              <a:defRPr/>
            </a:pPr>
            <a:r>
              <a:rPr lang="en-US" sz="4657" b="1" dirty="0">
                <a:latin typeface="Arial" panose="020B0604020202020204" pitchFamily="34" charset="0"/>
                <a:ea typeface="+mj-ea"/>
                <a:cs typeface="Arial" panose="020B0604020202020204" pitchFamily="34" charset="0"/>
              </a:rPr>
              <a:t>The Communication Process</a:t>
            </a:r>
            <a:endParaRPr lang="en-IN" sz="4657" b="1" dirty="0">
              <a:latin typeface="Arial" panose="020B0604020202020204" pitchFamily="34" charset="0"/>
              <a:ea typeface="+mj-ea"/>
              <a:cs typeface="Arial" panose="020B0604020202020204" pitchFamily="34" charset="0"/>
            </a:endParaRPr>
          </a:p>
        </p:txBody>
      </p:sp>
      <p:sp>
        <p:nvSpPr>
          <p:cNvPr id="2" name="Content Placeholder 1"/>
          <p:cNvSpPr>
            <a:spLocks noGrp="1"/>
          </p:cNvSpPr>
          <p:nvPr>
            <p:ph idx="1"/>
          </p:nvPr>
        </p:nvSpPr>
        <p:spPr>
          <a:xfrm>
            <a:off x="1717224" y="1482927"/>
            <a:ext cx="8915400" cy="4496594"/>
          </a:xfrm>
        </p:spPr>
        <p:txBody>
          <a:bodyPr/>
          <a:lstStyle/>
          <a:p>
            <a:pPr marL="0" indent="0">
              <a:buNone/>
            </a:pPr>
            <a:endParaRPr lang="en-GB" dirty="0"/>
          </a:p>
        </p:txBody>
      </p:sp>
    </p:spTree>
    <p:extLst>
      <p:ext uri="{BB962C8B-B14F-4D97-AF65-F5344CB8AC3E}">
        <p14:creationId xmlns:p14="http://schemas.microsoft.com/office/powerpoint/2010/main" val="27329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8" grpId="0" animBg="1"/>
      <p:bldP spid="8199" grpId="0" animBg="1"/>
      <p:bldP spid="8200" grpId="0" animBg="1"/>
      <p:bldP spid="8201" grpId="0" animBg="1"/>
      <p:bldP spid="8197" grpId="0" animBg="1"/>
      <p:bldP spid="8218" grpId="0" animBg="1"/>
      <p:bldP spid="82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7846476" cy="671289"/>
          </a:xfrm>
        </p:spPr>
        <p:txBody>
          <a:bodyPr>
            <a:normAutofit/>
          </a:bodyPr>
          <a:lstStyle/>
          <a:p>
            <a:r>
              <a:rPr lang="en-US" b="1" dirty="0">
                <a:solidFill>
                  <a:schemeClr val="tx1"/>
                </a:solidFill>
                <a:latin typeface="Arial" panose="020B0604020202020204" pitchFamily="34" charset="0"/>
                <a:cs typeface="Arial" panose="020B0604020202020204" pitchFamily="34" charset="0"/>
              </a:rPr>
              <a:t>The Communication Process</a:t>
            </a:r>
            <a:endParaRPr lang="en-US" dirty="0">
              <a:solidFill>
                <a:schemeClr val="tx1"/>
              </a:solidFill>
              <a:latin typeface="Arial Black" pitchFamily="34" charset="0"/>
            </a:endParaRPr>
          </a:p>
        </p:txBody>
      </p:sp>
      <p:sp>
        <p:nvSpPr>
          <p:cNvPr id="4" name="Rectangle 3"/>
          <p:cNvSpPr/>
          <p:nvPr/>
        </p:nvSpPr>
        <p:spPr>
          <a:xfrm>
            <a:off x="2562896" y="2286000"/>
            <a:ext cx="942304"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itchFamily="18" charset="0"/>
                <a:cs typeface="Times New Roman" pitchFamily="18" charset="0"/>
              </a:rPr>
              <a:t>Source</a:t>
            </a:r>
          </a:p>
          <a:p>
            <a:pPr algn="ctr"/>
            <a:r>
              <a:rPr lang="en-US" sz="1600" b="1" dirty="0">
                <a:solidFill>
                  <a:schemeClr val="tx1"/>
                </a:solidFill>
                <a:latin typeface="Times New Roman" pitchFamily="18" charset="0"/>
                <a:cs typeface="Times New Roman" pitchFamily="18" charset="0"/>
              </a:rPr>
              <a:t>(Sender)</a:t>
            </a:r>
          </a:p>
        </p:txBody>
      </p:sp>
      <p:sp>
        <p:nvSpPr>
          <p:cNvPr id="5" name="Rectangle 4"/>
          <p:cNvSpPr/>
          <p:nvPr/>
        </p:nvSpPr>
        <p:spPr>
          <a:xfrm>
            <a:off x="3782096" y="2362198"/>
            <a:ext cx="1247104" cy="8382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Encoding</a:t>
            </a:r>
          </a:p>
          <a:p>
            <a:pPr algn="ctr"/>
            <a:r>
              <a:rPr lang="en-US" b="1" dirty="0">
                <a:solidFill>
                  <a:schemeClr val="tx1"/>
                </a:solidFill>
                <a:latin typeface="Times New Roman" pitchFamily="18" charset="0"/>
                <a:cs typeface="Times New Roman" pitchFamily="18" charset="0"/>
              </a:rPr>
              <a:t>(Message)</a:t>
            </a:r>
          </a:p>
        </p:txBody>
      </p:sp>
      <p:sp>
        <p:nvSpPr>
          <p:cNvPr id="6" name="Rectangle 5"/>
          <p:cNvSpPr/>
          <p:nvPr/>
        </p:nvSpPr>
        <p:spPr>
          <a:xfrm>
            <a:off x="5410200" y="2133600"/>
            <a:ext cx="1143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 Channel  &amp;</a:t>
            </a:r>
          </a:p>
          <a:p>
            <a:pPr algn="ctr"/>
            <a:r>
              <a:rPr lang="en-US" b="1" dirty="0">
                <a:solidFill>
                  <a:schemeClr val="tx1"/>
                </a:solidFill>
                <a:latin typeface="Times New Roman" pitchFamily="18" charset="0"/>
                <a:cs typeface="Times New Roman" pitchFamily="18" charset="0"/>
              </a:rPr>
              <a:t>Medium</a:t>
            </a:r>
          </a:p>
          <a:p>
            <a:pPr algn="ctr"/>
            <a:endParaRPr lang="en-US" dirty="0"/>
          </a:p>
        </p:txBody>
      </p:sp>
      <p:sp>
        <p:nvSpPr>
          <p:cNvPr id="7" name="Rectangle 6"/>
          <p:cNvSpPr/>
          <p:nvPr/>
        </p:nvSpPr>
        <p:spPr>
          <a:xfrm>
            <a:off x="6934200" y="2514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Receiver</a:t>
            </a:r>
          </a:p>
          <a:p>
            <a:pPr algn="ctr"/>
            <a:endParaRPr lang="en-US" dirty="0"/>
          </a:p>
        </p:txBody>
      </p:sp>
      <p:sp>
        <p:nvSpPr>
          <p:cNvPr id="8" name="Rectangle 7"/>
          <p:cNvSpPr/>
          <p:nvPr/>
        </p:nvSpPr>
        <p:spPr>
          <a:xfrm>
            <a:off x="8458200" y="2514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Decoding</a:t>
            </a:r>
          </a:p>
        </p:txBody>
      </p:sp>
      <p:sp>
        <p:nvSpPr>
          <p:cNvPr id="9" name="Rectangle 8"/>
          <p:cNvSpPr/>
          <p:nvPr/>
        </p:nvSpPr>
        <p:spPr>
          <a:xfrm>
            <a:off x="9906000" y="1371600"/>
            <a:ext cx="533400"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M</a:t>
            </a:r>
          </a:p>
          <a:p>
            <a:pPr algn="ctr"/>
            <a:r>
              <a:rPr lang="en-US" b="1" dirty="0">
                <a:solidFill>
                  <a:schemeClr val="tx1"/>
                </a:solidFill>
                <a:latin typeface="Times New Roman" pitchFamily="18" charset="0"/>
                <a:cs typeface="Times New Roman" pitchFamily="18" charset="0"/>
              </a:rPr>
              <a:t>E</a:t>
            </a:r>
          </a:p>
          <a:p>
            <a:pPr algn="ctr"/>
            <a:r>
              <a:rPr lang="en-US" b="1" dirty="0">
                <a:solidFill>
                  <a:schemeClr val="tx1"/>
                </a:solidFill>
                <a:latin typeface="Times New Roman" pitchFamily="18" charset="0"/>
                <a:cs typeface="Times New Roman" pitchFamily="18" charset="0"/>
              </a:rPr>
              <a:t>A</a:t>
            </a:r>
          </a:p>
          <a:p>
            <a:pPr algn="ctr"/>
            <a:r>
              <a:rPr lang="en-US" b="1" dirty="0">
                <a:solidFill>
                  <a:schemeClr val="tx1"/>
                </a:solidFill>
                <a:latin typeface="Times New Roman" pitchFamily="18" charset="0"/>
                <a:cs typeface="Times New Roman" pitchFamily="18" charset="0"/>
              </a:rPr>
              <a:t>N</a:t>
            </a:r>
          </a:p>
          <a:p>
            <a:pPr algn="ctr"/>
            <a:r>
              <a:rPr lang="en-US" b="1" dirty="0">
                <a:solidFill>
                  <a:schemeClr val="tx1"/>
                </a:solidFill>
                <a:latin typeface="Times New Roman" pitchFamily="18" charset="0"/>
                <a:cs typeface="Times New Roman" pitchFamily="18" charset="0"/>
              </a:rPr>
              <a:t>I</a:t>
            </a:r>
          </a:p>
          <a:p>
            <a:pPr algn="ctr"/>
            <a:r>
              <a:rPr lang="en-US" b="1" dirty="0">
                <a:solidFill>
                  <a:schemeClr val="tx1"/>
                </a:solidFill>
                <a:latin typeface="Times New Roman" pitchFamily="18" charset="0"/>
                <a:cs typeface="Times New Roman" pitchFamily="18" charset="0"/>
              </a:rPr>
              <a:t>N</a:t>
            </a:r>
          </a:p>
          <a:p>
            <a:pPr algn="ctr"/>
            <a:r>
              <a:rPr lang="en-US" b="1" dirty="0">
                <a:solidFill>
                  <a:schemeClr val="tx1"/>
                </a:solidFill>
                <a:latin typeface="Times New Roman" pitchFamily="18" charset="0"/>
                <a:cs typeface="Times New Roman" pitchFamily="18" charset="0"/>
              </a:rPr>
              <a:t>G</a:t>
            </a:r>
          </a:p>
        </p:txBody>
      </p:sp>
      <p:sp>
        <p:nvSpPr>
          <p:cNvPr id="10" name="Rectangle 9"/>
          <p:cNvSpPr/>
          <p:nvPr/>
        </p:nvSpPr>
        <p:spPr>
          <a:xfrm>
            <a:off x="1752600" y="1447800"/>
            <a:ext cx="533400"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M</a:t>
            </a:r>
          </a:p>
          <a:p>
            <a:pPr algn="ctr"/>
            <a:r>
              <a:rPr lang="en-US" b="1" dirty="0">
                <a:solidFill>
                  <a:schemeClr val="tx1"/>
                </a:solidFill>
                <a:latin typeface="Times New Roman" pitchFamily="18" charset="0"/>
                <a:cs typeface="Times New Roman" pitchFamily="18" charset="0"/>
              </a:rPr>
              <a:t>E</a:t>
            </a:r>
          </a:p>
          <a:p>
            <a:pPr algn="ctr"/>
            <a:r>
              <a:rPr lang="en-US" b="1" dirty="0">
                <a:solidFill>
                  <a:schemeClr val="tx1"/>
                </a:solidFill>
                <a:latin typeface="Times New Roman" pitchFamily="18" charset="0"/>
                <a:cs typeface="Times New Roman" pitchFamily="18" charset="0"/>
              </a:rPr>
              <a:t>S</a:t>
            </a:r>
          </a:p>
          <a:p>
            <a:pPr algn="ctr"/>
            <a:r>
              <a:rPr lang="en-US" b="1" dirty="0">
                <a:solidFill>
                  <a:schemeClr val="tx1"/>
                </a:solidFill>
                <a:latin typeface="Times New Roman" pitchFamily="18" charset="0"/>
                <a:cs typeface="Times New Roman" pitchFamily="18" charset="0"/>
              </a:rPr>
              <a:t>S</a:t>
            </a:r>
          </a:p>
          <a:p>
            <a:pPr algn="ctr"/>
            <a:r>
              <a:rPr lang="en-US" b="1" dirty="0">
                <a:solidFill>
                  <a:schemeClr val="tx1"/>
                </a:solidFill>
                <a:latin typeface="Times New Roman" pitchFamily="18" charset="0"/>
                <a:cs typeface="Times New Roman" pitchFamily="18" charset="0"/>
              </a:rPr>
              <a:t>A</a:t>
            </a:r>
          </a:p>
          <a:p>
            <a:pPr algn="ctr"/>
            <a:r>
              <a:rPr lang="en-US" b="1" dirty="0">
                <a:solidFill>
                  <a:schemeClr val="tx1"/>
                </a:solidFill>
                <a:latin typeface="Times New Roman" pitchFamily="18" charset="0"/>
                <a:cs typeface="Times New Roman" pitchFamily="18" charset="0"/>
              </a:rPr>
              <a:t>G</a:t>
            </a:r>
          </a:p>
          <a:p>
            <a:pPr algn="ctr"/>
            <a:r>
              <a:rPr lang="en-US" b="1" dirty="0">
                <a:solidFill>
                  <a:schemeClr val="tx1"/>
                </a:solidFill>
                <a:latin typeface="Times New Roman" pitchFamily="18" charset="0"/>
                <a:cs typeface="Times New Roman" pitchFamily="18" charset="0"/>
              </a:rPr>
              <a:t>E</a:t>
            </a:r>
          </a:p>
        </p:txBody>
      </p:sp>
      <p:sp>
        <p:nvSpPr>
          <p:cNvPr id="11" name="Right Arrow 10"/>
          <p:cNvSpPr/>
          <p:nvPr/>
        </p:nvSpPr>
        <p:spPr>
          <a:xfrm>
            <a:off x="6553200" y="26670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029200" y="2743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505200" y="2743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077200" y="26670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86400" y="4191000"/>
            <a:ext cx="1143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Noise</a:t>
            </a:r>
          </a:p>
        </p:txBody>
      </p:sp>
      <p:sp>
        <p:nvSpPr>
          <p:cNvPr id="16" name="Rectangle 15"/>
          <p:cNvSpPr/>
          <p:nvPr/>
        </p:nvSpPr>
        <p:spPr>
          <a:xfrm>
            <a:off x="5029200" y="5715000"/>
            <a:ext cx="20574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Feedback</a:t>
            </a:r>
          </a:p>
        </p:txBody>
      </p:sp>
      <p:cxnSp>
        <p:nvCxnSpPr>
          <p:cNvPr id="18" name="Straight Arrow Connector 17"/>
          <p:cNvCxnSpPr/>
          <p:nvPr/>
        </p:nvCxnSpPr>
        <p:spPr>
          <a:xfrm rot="5400000" flipH="1" flipV="1">
            <a:off x="5601494" y="3771106"/>
            <a:ext cx="838200" cy="1588"/>
          </a:xfrm>
          <a:prstGeom prst="straightConnector1">
            <a:avLst/>
          </a:prstGeom>
          <a:ln w="15875" cmpd="sng">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4"/>
            <a:endCxn id="16" idx="0"/>
          </p:cNvCxnSpPr>
          <p:nvPr/>
        </p:nvCxnSpPr>
        <p:spPr>
          <a:xfrm rot="5400000">
            <a:off x="5753100" y="5410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629400" y="43434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4724400" y="441960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1524794" y="4647406"/>
            <a:ext cx="2895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71800" y="6096000"/>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658894" y="4609306"/>
            <a:ext cx="2971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086600" y="6096000"/>
            <a:ext cx="2057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286000" y="2667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0800000">
            <a:off x="9601200" y="2590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a:off x="9601200" y="2743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0800000">
            <a:off x="96012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9601200" y="3048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2286000" y="2819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286000" y="2971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2286000" y="3124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88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715293"/>
          </a:xfrm>
        </p:spPr>
        <p:txBody>
          <a:bodyPr/>
          <a:lstStyle/>
          <a:p>
            <a:r>
              <a:rPr lang="en-US" b="1" dirty="0">
                <a:solidFill>
                  <a:schemeClr val="tx1"/>
                </a:solidFill>
                <a:latin typeface="Arial" panose="020B0604020202020204" pitchFamily="34" charset="0"/>
                <a:cs typeface="Arial" panose="020B0604020202020204" pitchFamily="34" charset="0"/>
              </a:rPr>
              <a:t>The Communication Process</a:t>
            </a:r>
            <a:endParaRPr lang="en-GB"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499060" y="1493950"/>
            <a:ext cx="8915400" cy="4687909"/>
          </a:xfrm>
        </p:spPr>
        <p:txBody>
          <a:bodyPr>
            <a:noAutofit/>
          </a:bodyPr>
          <a:lstStyle/>
          <a:p>
            <a:pPr marL="342900" lvl="1" indent="-342900">
              <a:lnSpc>
                <a:spcPct val="110000"/>
              </a:lnSpc>
              <a:buClr>
                <a:srgbClr val="C00000"/>
              </a:buClr>
              <a:buFont typeface="Wingdings" pitchFamily="2" charset="2"/>
              <a:buChar char="q"/>
              <a:tabLst>
                <a:tab pos="508000" algn="l"/>
              </a:tabLst>
            </a:pPr>
            <a:r>
              <a:rPr lang="en-US" sz="2000" b="1" dirty="0">
                <a:solidFill>
                  <a:schemeClr val="tx1"/>
                </a:solidFill>
                <a:latin typeface="Arial" panose="020B0604020202020204" pitchFamily="34" charset="0"/>
                <a:cs typeface="Arial" panose="020B0604020202020204" pitchFamily="34" charset="0"/>
              </a:rPr>
              <a:t>Sender: Sender</a:t>
            </a:r>
            <a:r>
              <a:rPr lang="en-US" sz="2000" dirty="0">
                <a:solidFill>
                  <a:schemeClr val="tx1"/>
                </a:solidFill>
                <a:latin typeface="Arial" panose="020B0604020202020204" pitchFamily="34" charset="0"/>
                <a:cs typeface="Arial" panose="020B0604020202020204" pitchFamily="34" charset="0"/>
              </a:rPr>
              <a:t> is the source of communication. The process of communication begins when the sender feels the need for it. The sender conveys the message to the receiver. The receiver can be an individual, group or organization.</a:t>
            </a:r>
          </a:p>
          <a:p>
            <a:pPr marL="342900" lvl="1" indent="-342900">
              <a:lnSpc>
                <a:spcPct val="110000"/>
              </a:lnSpc>
              <a:buClr>
                <a:srgbClr val="C00000"/>
              </a:buClr>
              <a:buFont typeface="Wingdings" pitchFamily="2" charset="2"/>
              <a:buChar char="q"/>
              <a:tabLst>
                <a:tab pos="508000" algn="l"/>
              </a:tabLst>
            </a:pPr>
            <a:r>
              <a:rPr lang="en-US" sz="2000" b="1" dirty="0">
                <a:solidFill>
                  <a:schemeClr val="tx1"/>
                </a:solidFill>
                <a:latin typeface="Arial" panose="020B0604020202020204" pitchFamily="34" charset="0"/>
                <a:cs typeface="Arial" panose="020B0604020202020204" pitchFamily="34" charset="0"/>
              </a:rPr>
              <a:t>Message: Message</a:t>
            </a:r>
            <a:r>
              <a:rPr lang="en-US" sz="2000" dirty="0">
                <a:solidFill>
                  <a:schemeClr val="tx1"/>
                </a:solidFill>
                <a:latin typeface="Arial" panose="020B0604020202020204" pitchFamily="34" charset="0"/>
                <a:cs typeface="Arial" panose="020B0604020202020204" pitchFamily="34" charset="0"/>
              </a:rPr>
              <a:t> is what is to be communicated, an idea, a purpose, expressed, as a message to be conveyed, must exist. It passes between a source (the sender) and a receiver. Message is the heart of communication.</a:t>
            </a:r>
          </a:p>
          <a:p>
            <a:pPr marL="342900" lvl="1" indent="-342900">
              <a:lnSpc>
                <a:spcPct val="110000"/>
              </a:lnSpc>
              <a:buClr>
                <a:srgbClr val="C00000"/>
              </a:buClr>
              <a:buFont typeface="Wingdings" pitchFamily="2" charset="2"/>
              <a:buChar char="q"/>
              <a:tabLst>
                <a:tab pos="508000" algn="l"/>
              </a:tabLst>
            </a:pPr>
            <a:r>
              <a:rPr lang="en-US" sz="2000" b="1" dirty="0">
                <a:solidFill>
                  <a:schemeClr val="tx1"/>
                </a:solidFill>
                <a:latin typeface="Arial" panose="020B0604020202020204" pitchFamily="34" charset="0"/>
                <a:cs typeface="Arial" panose="020B0604020202020204" pitchFamily="34" charset="0"/>
              </a:rPr>
              <a:t>Encoding: </a:t>
            </a:r>
            <a:r>
              <a:rPr lang="en-US" sz="2000" dirty="0">
                <a:solidFill>
                  <a:schemeClr val="tx1"/>
                </a:solidFill>
                <a:latin typeface="Arial" panose="020B0604020202020204" pitchFamily="34" charset="0"/>
                <a:cs typeface="Arial" panose="020B0604020202020204" pitchFamily="34" charset="0"/>
              </a:rPr>
              <a:t>The message which is being converted to symbolic form is called </a:t>
            </a:r>
            <a:r>
              <a:rPr lang="en-US" sz="2000" b="1" dirty="0">
                <a:solidFill>
                  <a:schemeClr val="tx1"/>
                </a:solidFill>
                <a:latin typeface="Arial" panose="020B0604020202020204" pitchFamily="34" charset="0"/>
                <a:cs typeface="Arial" panose="020B0604020202020204" pitchFamily="34" charset="0"/>
              </a:rPr>
              <a:t>Encoding</a:t>
            </a:r>
            <a:r>
              <a:rPr lang="en-US" sz="2000" dirty="0">
                <a:solidFill>
                  <a:schemeClr val="tx1"/>
                </a:solidFill>
                <a:latin typeface="Arial" panose="020B0604020202020204" pitchFamily="34" charset="0"/>
                <a:cs typeface="Arial" panose="020B0604020202020204" pitchFamily="34" charset="0"/>
              </a:rPr>
              <a:t>. The symbols can be words, sounds, numbers, pictures, gestures etc. It also involves the choice of appropriate media for transmission of the message.</a:t>
            </a:r>
          </a:p>
          <a:p>
            <a:endParaRPr lang="en-GB" sz="2000" dirty="0"/>
          </a:p>
        </p:txBody>
      </p:sp>
    </p:spTree>
    <p:extLst>
      <p:ext uri="{BB962C8B-B14F-4D97-AF65-F5344CB8AC3E}">
        <p14:creationId xmlns:p14="http://schemas.microsoft.com/office/powerpoint/2010/main" val="258024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715293"/>
          </a:xfrm>
        </p:spPr>
        <p:txBody>
          <a:bodyPr/>
          <a:lstStyle/>
          <a:p>
            <a:r>
              <a:rPr lang="en-US" b="1" dirty="0">
                <a:solidFill>
                  <a:schemeClr val="tx1"/>
                </a:solidFill>
                <a:latin typeface="Arial" panose="020B0604020202020204" pitchFamily="34" charset="0"/>
                <a:cs typeface="Arial" panose="020B0604020202020204" pitchFamily="34" charset="0"/>
              </a:rPr>
              <a:t>The Communication Process</a:t>
            </a:r>
            <a:endParaRPr lang="en-GB"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589212" y="1725769"/>
            <a:ext cx="8915400" cy="4185453"/>
          </a:xfrm>
        </p:spPr>
        <p:txBody>
          <a:bodyPr>
            <a:normAutofit/>
          </a:bodyPr>
          <a:lstStyle/>
          <a:p>
            <a:pPr marL="342900" lvl="1" indent="-342900">
              <a:lnSpc>
                <a:spcPct val="110000"/>
              </a:lnSpc>
              <a:buClr>
                <a:srgbClr val="C00000"/>
              </a:buClr>
              <a:buFont typeface="Wingdings" pitchFamily="2" charset="2"/>
              <a:buChar char="q"/>
              <a:tabLst>
                <a:tab pos="508000" algn="l"/>
              </a:tabLst>
            </a:pPr>
            <a:r>
              <a:rPr lang="en-US" sz="2400" b="1" dirty="0">
                <a:solidFill>
                  <a:schemeClr val="tx1"/>
                </a:solidFill>
                <a:latin typeface="Arial" panose="020B0604020202020204" pitchFamily="34" charset="0"/>
                <a:cs typeface="Arial" panose="020B0604020202020204" pitchFamily="34" charset="0"/>
              </a:rPr>
              <a:t>Message Channel and Medium: </a:t>
            </a:r>
            <a:r>
              <a:rPr lang="en-US" sz="2400" dirty="0">
                <a:solidFill>
                  <a:schemeClr val="tx1"/>
                </a:solidFill>
                <a:latin typeface="Arial" panose="020B0604020202020204" pitchFamily="34" charset="0"/>
                <a:cs typeface="Arial" panose="020B0604020202020204" pitchFamily="34" charset="0"/>
              </a:rPr>
              <a:t>It is the medium of message transmission from the sender to receiver. It connects the sender with the receiver. A medium is different from a channel. </a:t>
            </a:r>
            <a:r>
              <a:rPr lang="en-US" sz="2400" b="1" dirty="0">
                <a:solidFill>
                  <a:schemeClr val="tx1"/>
                </a:solidFill>
                <a:latin typeface="Arial" panose="020B0604020202020204" pitchFamily="34" charset="0"/>
                <a:cs typeface="Arial" panose="020B0604020202020204" pitchFamily="34" charset="0"/>
              </a:rPr>
              <a:t>Channels</a:t>
            </a:r>
            <a:r>
              <a:rPr lang="en-US" sz="2400" dirty="0">
                <a:solidFill>
                  <a:schemeClr val="tx1"/>
                </a:solidFill>
                <a:latin typeface="Arial" panose="020B0604020202020204" pitchFamily="34" charset="0"/>
                <a:cs typeface="Arial" panose="020B0604020202020204" pitchFamily="34" charset="0"/>
              </a:rPr>
              <a:t> are audio-visual, print media, mechanical, face to face contact etc. A letter or speech is a </a:t>
            </a:r>
            <a:r>
              <a:rPr lang="en-US" sz="2400" b="1" dirty="0">
                <a:solidFill>
                  <a:schemeClr val="tx1"/>
                </a:solidFill>
                <a:latin typeface="Arial" panose="020B0604020202020204" pitchFamily="34" charset="0"/>
                <a:cs typeface="Arial" panose="020B0604020202020204" pitchFamily="34" charset="0"/>
              </a:rPr>
              <a:t>medium</a:t>
            </a:r>
            <a:r>
              <a:rPr lang="en-US" sz="2400" dirty="0">
                <a:solidFill>
                  <a:schemeClr val="tx1"/>
                </a:solidFill>
                <a:latin typeface="Arial" panose="020B0604020202020204" pitchFamily="34" charset="0"/>
                <a:cs typeface="Arial" panose="020B0604020202020204" pitchFamily="34" charset="0"/>
              </a:rPr>
              <a:t>. In written communication there is a time gap between sending and receiving the message. </a:t>
            </a:r>
          </a:p>
          <a:p>
            <a:pPr marL="0" indent="0">
              <a:buNone/>
            </a:pPr>
            <a:endParaRPr lang="en-GB" sz="2400" dirty="0"/>
          </a:p>
        </p:txBody>
      </p:sp>
    </p:spTree>
    <p:extLst>
      <p:ext uri="{BB962C8B-B14F-4D97-AF65-F5344CB8AC3E}">
        <p14:creationId xmlns:p14="http://schemas.microsoft.com/office/powerpoint/2010/main" val="263237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The Communication Process</a:t>
            </a:r>
            <a:endParaRPr lang="en-GB" dirty="0"/>
          </a:p>
        </p:txBody>
      </p:sp>
      <p:sp>
        <p:nvSpPr>
          <p:cNvPr id="5" name="Content Placeholder 4"/>
          <p:cNvSpPr>
            <a:spLocks noGrp="1"/>
          </p:cNvSpPr>
          <p:nvPr>
            <p:ph idx="1"/>
          </p:nvPr>
        </p:nvSpPr>
        <p:spPr>
          <a:xfrm>
            <a:off x="2589212" y="1571223"/>
            <a:ext cx="8915400" cy="4893971"/>
          </a:xfrm>
        </p:spPr>
        <p:txBody>
          <a:bodyPr>
            <a:normAutofit fontScale="92500" lnSpcReduction="10000"/>
          </a:bodyPr>
          <a:lstStyle/>
          <a:p>
            <a:pPr marL="342900" lvl="1" indent="-342900">
              <a:lnSpc>
                <a:spcPct val="110000"/>
              </a:lnSpc>
              <a:buClr>
                <a:srgbClr val="C00000"/>
              </a:buClr>
              <a:buFont typeface="Wingdings" panose="05000000000000000000" pitchFamily="2" charset="2"/>
              <a:buChar char="q"/>
              <a:tabLst>
                <a:tab pos="508000" algn="l"/>
              </a:tabLst>
            </a:pPr>
            <a:r>
              <a:rPr lang="en-US" sz="2400" b="1" dirty="0">
                <a:solidFill>
                  <a:schemeClr val="tx1"/>
                </a:solidFill>
                <a:latin typeface="Arial" panose="020B0604020202020204" pitchFamily="34" charset="0"/>
                <a:cs typeface="Arial" panose="020B0604020202020204" pitchFamily="34" charset="0"/>
              </a:rPr>
              <a:t>Receiver: </a:t>
            </a:r>
            <a:r>
              <a:rPr lang="en-US" sz="2400" dirty="0">
                <a:solidFill>
                  <a:schemeClr val="tx1"/>
                </a:solidFill>
                <a:latin typeface="Arial" panose="020B0604020202020204" pitchFamily="34" charset="0"/>
                <a:cs typeface="Arial" panose="020B0604020202020204" pitchFamily="34" charset="0"/>
              </a:rPr>
              <a:t>The </a:t>
            </a:r>
            <a:r>
              <a:rPr lang="en-US" sz="2400" b="1" dirty="0">
                <a:solidFill>
                  <a:schemeClr val="tx1"/>
                </a:solidFill>
                <a:latin typeface="Arial" panose="020B0604020202020204" pitchFamily="34" charset="0"/>
                <a:cs typeface="Arial" panose="020B0604020202020204" pitchFamily="34" charset="0"/>
              </a:rPr>
              <a:t>Receiver</a:t>
            </a:r>
            <a:r>
              <a:rPr lang="en-US" sz="2400" dirty="0">
                <a:solidFill>
                  <a:schemeClr val="tx1"/>
                </a:solidFill>
                <a:latin typeface="Arial" panose="020B0604020202020204" pitchFamily="34" charset="0"/>
                <a:cs typeface="Arial" panose="020B0604020202020204" pitchFamily="34" charset="0"/>
              </a:rPr>
              <a:t> is the target point or location of communication. It is the object to whom the message is directed. He may be a listener, a reader or a viewer.</a:t>
            </a:r>
          </a:p>
          <a:p>
            <a:pPr marL="342900" lvl="1" indent="-342900">
              <a:lnSpc>
                <a:spcPct val="110000"/>
              </a:lnSpc>
              <a:buClr>
                <a:srgbClr val="C00000"/>
              </a:buClr>
              <a:buFont typeface="Wingdings" panose="05000000000000000000" pitchFamily="2" charset="2"/>
              <a:buChar char="q"/>
              <a:tabLst>
                <a:tab pos="508000" algn="l"/>
              </a:tabLst>
            </a:pPr>
            <a:r>
              <a:rPr lang="en-US" sz="2400" b="1" dirty="0">
                <a:solidFill>
                  <a:schemeClr val="tx1"/>
                </a:solidFill>
                <a:latin typeface="Arial" panose="020B0604020202020204" pitchFamily="34" charset="0"/>
                <a:cs typeface="Arial" panose="020B0604020202020204" pitchFamily="34" charset="0"/>
              </a:rPr>
              <a:t>Decoding: </a:t>
            </a:r>
            <a:r>
              <a:rPr lang="en-US" sz="2400" dirty="0">
                <a:solidFill>
                  <a:schemeClr val="tx1"/>
                </a:solidFill>
                <a:latin typeface="Arial" panose="020B0604020202020204" pitchFamily="34" charset="0"/>
                <a:cs typeface="Arial" panose="020B0604020202020204" pitchFamily="34" charset="0"/>
              </a:rPr>
              <a:t>The receiver translates the sender's message. When the message is received, the symbols in it must be translated into a form so that the message can be understood by the receiver. The message is translated into ideas etc. to interpret its meaning. This step is known as  </a:t>
            </a:r>
            <a:r>
              <a:rPr lang="en-US" sz="2400" b="1" dirty="0">
                <a:solidFill>
                  <a:schemeClr val="tx1"/>
                </a:solidFill>
                <a:latin typeface="Arial" panose="020B0604020202020204" pitchFamily="34" charset="0"/>
                <a:cs typeface="Arial" panose="020B0604020202020204" pitchFamily="34" charset="0"/>
              </a:rPr>
              <a:t>decoding</a:t>
            </a:r>
            <a:r>
              <a:rPr lang="en-US" sz="2400" dirty="0">
                <a:solidFill>
                  <a:schemeClr val="tx1"/>
                </a:solidFill>
                <a:latin typeface="Arial" panose="020B0604020202020204" pitchFamily="34" charset="0"/>
                <a:cs typeface="Arial" panose="020B0604020202020204" pitchFamily="34" charset="0"/>
              </a:rPr>
              <a:t> of the message. Decoding is opposite of encoding.</a:t>
            </a:r>
          </a:p>
          <a:p>
            <a:pPr marL="342900" lvl="1" indent="-342900">
              <a:lnSpc>
                <a:spcPct val="110000"/>
              </a:lnSpc>
              <a:buClr>
                <a:srgbClr val="C00000"/>
              </a:buClr>
              <a:buFont typeface="Wingdings" panose="05000000000000000000" pitchFamily="2" charset="2"/>
              <a:buChar char="q"/>
              <a:tabLst>
                <a:tab pos="508000" algn="l"/>
              </a:tabLst>
            </a:pPr>
            <a:r>
              <a:rPr lang="en-US" sz="2400" b="1" dirty="0">
                <a:solidFill>
                  <a:schemeClr val="tx1"/>
                </a:solidFill>
                <a:latin typeface="Arial" panose="020B0604020202020204" pitchFamily="34" charset="0"/>
                <a:cs typeface="Arial" panose="020B0604020202020204" pitchFamily="34" charset="0"/>
              </a:rPr>
              <a:t>Noise: </a:t>
            </a:r>
            <a:r>
              <a:rPr lang="en-US" sz="2400" dirty="0">
                <a:solidFill>
                  <a:schemeClr val="tx1"/>
                </a:solidFill>
                <a:latin typeface="Arial" panose="020B0604020202020204" pitchFamily="34" charset="0"/>
                <a:cs typeface="Arial" panose="020B0604020202020204" pitchFamily="34" charset="0"/>
              </a:rPr>
              <a:t>Any disturbances that interfere with and disturb the message flow and lead to distortion come from external factors and are known as </a:t>
            </a:r>
            <a:r>
              <a:rPr lang="en-US" sz="2400" b="1" dirty="0">
                <a:solidFill>
                  <a:schemeClr val="tx1"/>
                </a:solidFill>
                <a:latin typeface="Arial" panose="020B0604020202020204" pitchFamily="34" charset="0"/>
                <a:cs typeface="Arial" panose="020B0604020202020204" pitchFamily="34" charset="0"/>
              </a:rPr>
              <a:t>Noise</a:t>
            </a:r>
            <a:r>
              <a:rPr lang="en-US" sz="2400" dirty="0">
                <a:solidFill>
                  <a:schemeClr val="tx1"/>
                </a:solidFill>
                <a:latin typeface="Arial" panose="020B0604020202020204" pitchFamily="34" charset="0"/>
                <a:cs typeface="Arial" panose="020B0604020202020204" pitchFamily="34" charset="0"/>
              </a:rPr>
              <a:t>. Noise reduces the effectiveness of communication.</a:t>
            </a:r>
          </a:p>
          <a:p>
            <a:endParaRPr lang="en-GB" dirty="0"/>
          </a:p>
        </p:txBody>
      </p:sp>
    </p:spTree>
    <p:extLst>
      <p:ext uri="{BB962C8B-B14F-4D97-AF65-F5344CB8AC3E}">
        <p14:creationId xmlns:p14="http://schemas.microsoft.com/office/powerpoint/2010/main" val="61221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The Communication Process</a:t>
            </a:r>
            <a:endParaRPr lang="en-GB" dirty="0"/>
          </a:p>
        </p:txBody>
      </p:sp>
      <p:sp>
        <p:nvSpPr>
          <p:cNvPr id="5" name="Content Placeholder 4"/>
          <p:cNvSpPr>
            <a:spLocks noGrp="1"/>
          </p:cNvSpPr>
          <p:nvPr>
            <p:ph idx="1"/>
          </p:nvPr>
        </p:nvSpPr>
        <p:spPr>
          <a:xfrm>
            <a:off x="2589212" y="1571223"/>
            <a:ext cx="8915400" cy="4893971"/>
          </a:xfrm>
        </p:spPr>
        <p:txBody>
          <a:bodyPr>
            <a:normAutofit lnSpcReduction="10000"/>
          </a:bodyPr>
          <a:lstStyle/>
          <a:p>
            <a:pPr marL="342900" lvl="1" indent="-342900">
              <a:lnSpc>
                <a:spcPct val="110000"/>
              </a:lnSpc>
              <a:buClr>
                <a:srgbClr val="C00000"/>
              </a:buClr>
              <a:buFont typeface="Wingdings" panose="05000000000000000000" pitchFamily="2" charset="2"/>
              <a:buChar char="q"/>
              <a:tabLst>
                <a:tab pos="508000" algn="l"/>
              </a:tabLst>
            </a:pPr>
            <a:r>
              <a:rPr lang="en-US" sz="2400" b="1" dirty="0">
                <a:solidFill>
                  <a:schemeClr val="tx1"/>
                </a:solidFill>
                <a:latin typeface="Arial" panose="020B0604020202020204" pitchFamily="34" charset="0"/>
                <a:cs typeface="Arial" panose="020B0604020202020204" pitchFamily="34" charset="0"/>
              </a:rPr>
              <a:t>Feedback: Feedback </a:t>
            </a:r>
            <a:r>
              <a:rPr lang="en-US" sz="2400" dirty="0">
                <a:solidFill>
                  <a:schemeClr val="tx1"/>
                </a:solidFill>
                <a:latin typeface="Arial" panose="020B0604020202020204" pitchFamily="34" charset="0"/>
                <a:cs typeface="Arial" panose="020B0604020202020204" pitchFamily="34" charset="0"/>
              </a:rPr>
              <a:t>is the check on how successful we have been in transferring the message as originally intended. It determines whether understanding has been achieved. After deriving the meaning of the message the receiver reacts or responds to the message. He sends back his response to the sender. This return flow of information is called </a:t>
            </a:r>
            <a:r>
              <a:rPr lang="en-US" sz="2400" b="1" dirty="0">
                <a:solidFill>
                  <a:schemeClr val="tx1"/>
                </a:solidFill>
                <a:latin typeface="Arial" panose="020B0604020202020204" pitchFamily="34" charset="0"/>
                <a:cs typeface="Arial" panose="020B0604020202020204" pitchFamily="34" charset="0"/>
              </a:rPr>
              <a:t>Feedback</a:t>
            </a:r>
            <a:r>
              <a:rPr lang="en-US" sz="2400" dirty="0">
                <a:solidFill>
                  <a:schemeClr val="tx1"/>
                </a:solidFill>
                <a:latin typeface="Arial" panose="020B0604020202020204" pitchFamily="34" charset="0"/>
                <a:cs typeface="Arial" panose="020B0604020202020204" pitchFamily="34" charset="0"/>
              </a:rPr>
              <a:t>.</a:t>
            </a:r>
          </a:p>
          <a:p>
            <a:pPr marL="342900" lvl="1" indent="-342900">
              <a:lnSpc>
                <a:spcPct val="110000"/>
              </a:lnSpc>
              <a:buClr>
                <a:srgbClr val="C00000"/>
              </a:buClr>
              <a:buFont typeface="Wingdings" panose="05000000000000000000" pitchFamily="2" charset="2"/>
              <a:buChar char="q"/>
              <a:tabLst>
                <a:tab pos="508000" algn="l"/>
              </a:tabLst>
            </a:pPr>
            <a:r>
              <a:rPr lang="en-US" sz="2400" dirty="0">
                <a:solidFill>
                  <a:schemeClr val="tx1"/>
                </a:solidFill>
                <a:latin typeface="Arial" panose="020B0604020202020204" pitchFamily="34" charset="0"/>
                <a:cs typeface="Arial" panose="020B0604020202020204" pitchFamily="34" charset="0"/>
              </a:rPr>
              <a:t>The process of communication is incomplete until the sender receives the feedback.</a:t>
            </a:r>
          </a:p>
          <a:p>
            <a:pPr marL="342900" lvl="1" indent="-342900">
              <a:lnSpc>
                <a:spcPct val="110000"/>
              </a:lnSpc>
              <a:buClr>
                <a:srgbClr val="C00000"/>
              </a:buClr>
              <a:buFont typeface="Wingdings" panose="05000000000000000000" pitchFamily="2" charset="2"/>
              <a:buChar char="q"/>
              <a:tabLst>
                <a:tab pos="508000" algn="l"/>
              </a:tabLst>
            </a:pPr>
            <a:r>
              <a:rPr lang="en-US" sz="2400" dirty="0">
                <a:solidFill>
                  <a:schemeClr val="tx1"/>
                </a:solidFill>
                <a:latin typeface="Arial" panose="020B0604020202020204" pitchFamily="34" charset="0"/>
                <a:cs typeface="Arial" panose="020B0604020202020204" pitchFamily="34" charset="0"/>
              </a:rPr>
              <a:t>Communication is said to be effective if the feedback is in tune with the message.</a:t>
            </a:r>
          </a:p>
          <a:p>
            <a:pPr marL="342900" lvl="1" indent="-342900">
              <a:lnSpc>
                <a:spcPct val="110000"/>
              </a:lnSpc>
              <a:buClr>
                <a:srgbClr val="C00000"/>
              </a:buClr>
              <a:buFont typeface="Wingdings" panose="05000000000000000000" pitchFamily="2" charset="2"/>
              <a:buChar char="q"/>
              <a:tabLst>
                <a:tab pos="508000" algn="l"/>
              </a:tabLst>
            </a:pPr>
            <a:r>
              <a:rPr lang="en-US" sz="2400" dirty="0">
                <a:solidFill>
                  <a:schemeClr val="tx1"/>
                </a:solidFill>
                <a:latin typeface="Arial" panose="020B0604020202020204" pitchFamily="34" charset="0"/>
                <a:cs typeface="Arial" panose="020B0604020202020204" pitchFamily="34" charset="0"/>
              </a:rPr>
              <a:t>Feedback is the key element in communication as it is the only way of judging the effectiveness of the message.</a:t>
            </a:r>
          </a:p>
          <a:p>
            <a:endParaRPr lang="en-GB" dirty="0"/>
          </a:p>
        </p:txBody>
      </p:sp>
    </p:spTree>
    <p:extLst>
      <p:ext uri="{BB962C8B-B14F-4D97-AF65-F5344CB8AC3E}">
        <p14:creationId xmlns:p14="http://schemas.microsoft.com/office/powerpoint/2010/main" val="122079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e1"/>
          <p:cNvPicPr>
            <a:picLocks noChangeAspect="1" noChangeArrowheads="1"/>
          </p:cNvPicPr>
          <p:nvPr/>
        </p:nvPicPr>
        <p:blipFill>
          <a:blip r:embed="rId3"/>
          <a:srcRect/>
          <a:stretch>
            <a:fillRect/>
          </a:stretch>
        </p:blipFill>
        <p:spPr bwMode="auto">
          <a:xfrm>
            <a:off x="575734" y="203201"/>
            <a:ext cx="11038417" cy="645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dissolve">
                                      <p:cBhvr>
                                        <p:cTn id="7" dur="500"/>
                                        <p:tgtEl>
                                          <p:spTgt spid="205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92925" y="624110"/>
            <a:ext cx="8911687" cy="676656"/>
          </a:xfrm>
        </p:spPr>
        <p:txBody>
          <a:bodyPr/>
          <a:lstStyle/>
          <a:p>
            <a:r>
              <a:rPr lang="en-US" b="1" dirty="0">
                <a:solidFill>
                  <a:schemeClr val="tx1"/>
                </a:solidFill>
                <a:latin typeface="Arial" panose="020B0604020202020204" pitchFamily="34" charset="0"/>
                <a:cs typeface="Arial" panose="020B0604020202020204" pitchFamily="34" charset="0"/>
              </a:rPr>
              <a:t>Communication</a:t>
            </a:r>
            <a:endParaRPr lang="en-GB" b="1"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idx="1"/>
          </p:nvPr>
        </p:nvSpPr>
        <p:spPr>
          <a:xfrm>
            <a:off x="2589212" y="1300766"/>
            <a:ext cx="5112354" cy="5447764"/>
          </a:xfrm>
        </p:spPr>
        <p:txBody>
          <a:bodyPr>
            <a:noAutofit/>
          </a:bodyPr>
          <a:lstStyle/>
          <a:p>
            <a:pPr marL="0" indent="0">
              <a:buNone/>
            </a:pPr>
            <a:r>
              <a:rPr lang="en-IN" sz="2400" b="1" dirty="0">
                <a:solidFill>
                  <a:srgbClr val="002060"/>
                </a:solidFill>
                <a:latin typeface="Arial" panose="020B0604020202020204" pitchFamily="34" charset="0"/>
                <a:cs typeface="Arial" panose="020B0604020202020204" pitchFamily="34" charset="0"/>
              </a:rPr>
              <a:t>It is a process of exchanging –</a:t>
            </a:r>
          </a:p>
          <a:p>
            <a:r>
              <a:rPr lang="en-US" sz="2400" b="1" dirty="0">
                <a:solidFill>
                  <a:schemeClr val="tx1"/>
                </a:solidFill>
                <a:latin typeface="Arial" panose="020B0604020202020204" pitchFamily="34" charset="0"/>
                <a:cs typeface="Arial" panose="020B0604020202020204" pitchFamily="34" charset="0"/>
              </a:rPr>
              <a:t>Information</a:t>
            </a:r>
          </a:p>
          <a:p>
            <a:r>
              <a:rPr lang="en-US" sz="2400" b="1" dirty="0">
                <a:solidFill>
                  <a:schemeClr val="tx1"/>
                </a:solidFill>
                <a:latin typeface="Arial" panose="020B0604020202020204" pitchFamily="34" charset="0"/>
                <a:cs typeface="Arial" panose="020B0604020202020204" pitchFamily="34" charset="0"/>
              </a:rPr>
              <a:t>Ideas</a:t>
            </a:r>
          </a:p>
          <a:p>
            <a:r>
              <a:rPr lang="en-US" sz="2400" b="1" dirty="0">
                <a:solidFill>
                  <a:schemeClr val="tx1"/>
                </a:solidFill>
                <a:latin typeface="Arial" panose="020B0604020202020204" pitchFamily="34" charset="0"/>
                <a:cs typeface="Arial" panose="020B0604020202020204" pitchFamily="34" charset="0"/>
              </a:rPr>
              <a:t>Thoughts</a:t>
            </a:r>
          </a:p>
          <a:p>
            <a:r>
              <a:rPr lang="en-US" sz="2400" b="1" dirty="0">
                <a:solidFill>
                  <a:schemeClr val="tx1"/>
                </a:solidFill>
                <a:latin typeface="Arial" panose="020B0604020202020204" pitchFamily="34" charset="0"/>
                <a:cs typeface="Arial" panose="020B0604020202020204" pitchFamily="34" charset="0"/>
              </a:rPr>
              <a:t>Feelings</a:t>
            </a:r>
          </a:p>
          <a:p>
            <a:r>
              <a:rPr lang="en-US" sz="2400" b="1" dirty="0">
                <a:solidFill>
                  <a:schemeClr val="tx1"/>
                </a:solidFill>
                <a:latin typeface="Arial" panose="020B0604020202020204" pitchFamily="34" charset="0"/>
                <a:cs typeface="Arial" panose="020B0604020202020204" pitchFamily="34" charset="0"/>
              </a:rPr>
              <a:t>Emotions</a:t>
            </a:r>
          </a:p>
          <a:p>
            <a:pPr marL="0" indent="0">
              <a:buNone/>
            </a:pPr>
            <a:r>
              <a:rPr lang="en-US" sz="2400" b="1" dirty="0">
                <a:solidFill>
                  <a:srgbClr val="002060"/>
                </a:solidFill>
                <a:latin typeface="Arial" panose="020B0604020202020204" pitchFamily="34" charset="0"/>
                <a:cs typeface="Arial" panose="020B0604020202020204" pitchFamily="34" charset="0"/>
              </a:rPr>
              <a:t>Through –</a:t>
            </a:r>
          </a:p>
          <a:p>
            <a:pPr>
              <a:buFont typeface="Wingdings" pitchFamily="2" charset="2"/>
              <a:buChar char="q"/>
            </a:pPr>
            <a:r>
              <a:rPr lang="en-US" sz="2400" b="1" dirty="0">
                <a:solidFill>
                  <a:schemeClr val="tx1"/>
                </a:solidFill>
                <a:latin typeface="Arial" panose="020B0604020202020204" pitchFamily="34" charset="0"/>
                <a:cs typeface="Arial" panose="020B0604020202020204" pitchFamily="34" charset="0"/>
              </a:rPr>
              <a:t>Speech</a:t>
            </a:r>
          </a:p>
          <a:p>
            <a:pPr>
              <a:buFont typeface="Wingdings" pitchFamily="2" charset="2"/>
              <a:buChar char="q"/>
            </a:pPr>
            <a:r>
              <a:rPr lang="en-US" sz="2400" b="1" dirty="0">
                <a:solidFill>
                  <a:schemeClr val="tx1"/>
                </a:solidFill>
                <a:latin typeface="Arial" panose="020B0604020202020204" pitchFamily="34" charset="0"/>
                <a:cs typeface="Arial" panose="020B0604020202020204" pitchFamily="34" charset="0"/>
              </a:rPr>
              <a:t>Signals</a:t>
            </a:r>
          </a:p>
          <a:p>
            <a:pPr>
              <a:buFont typeface="Wingdings" pitchFamily="2" charset="2"/>
              <a:buChar char="q"/>
            </a:pPr>
            <a:r>
              <a:rPr lang="en-US" sz="2400" b="1" dirty="0">
                <a:solidFill>
                  <a:schemeClr val="tx1"/>
                </a:solidFill>
                <a:latin typeface="Arial" panose="020B0604020202020204" pitchFamily="34" charset="0"/>
                <a:cs typeface="Arial" panose="020B0604020202020204" pitchFamily="34" charset="0"/>
              </a:rPr>
              <a:t>Writing</a:t>
            </a:r>
          </a:p>
          <a:p>
            <a:pPr>
              <a:buFont typeface="Wingdings" pitchFamily="2" charset="2"/>
              <a:buChar char="q"/>
            </a:pPr>
            <a:r>
              <a:rPr lang="en-US" sz="2400" b="1" dirty="0" err="1">
                <a:solidFill>
                  <a:schemeClr val="tx1"/>
                </a:solidFill>
                <a:latin typeface="Arial" panose="020B0604020202020204" pitchFamily="34" charset="0"/>
                <a:cs typeface="Arial" panose="020B0604020202020204" pitchFamily="34" charset="0"/>
              </a:rPr>
              <a:t>Behaviour</a:t>
            </a:r>
            <a:endParaRPr lang="en-IN" sz="2400" b="1" dirty="0">
              <a:solidFill>
                <a:schemeClr val="tx1"/>
              </a:solidFill>
              <a:latin typeface="Arial" panose="020B0604020202020204" pitchFamily="34" charset="0"/>
              <a:cs typeface="Arial" panose="020B0604020202020204" pitchFamily="34" charset="0"/>
            </a:endParaRPr>
          </a:p>
          <a:p>
            <a:endParaRPr lang="en-US" sz="2400" dirty="0"/>
          </a:p>
          <a:p>
            <a:endParaRPr lang="en-GB" sz="2400" dirty="0"/>
          </a:p>
        </p:txBody>
      </p:sp>
    </p:spTree>
    <p:extLst>
      <p:ext uri="{BB962C8B-B14F-4D97-AF65-F5344CB8AC3E}">
        <p14:creationId xmlns:p14="http://schemas.microsoft.com/office/powerpoint/2010/main" val="2367020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2"/>
          <p:cNvPicPr>
            <a:picLocks noChangeAspect="1" noChangeArrowheads="1"/>
          </p:cNvPicPr>
          <p:nvPr/>
        </p:nvPicPr>
        <p:blipFill>
          <a:blip r:embed="rId3"/>
          <a:srcRect/>
          <a:stretch>
            <a:fillRect/>
          </a:stretch>
        </p:blipFill>
        <p:spPr bwMode="auto">
          <a:xfrm>
            <a:off x="304801" y="152401"/>
            <a:ext cx="11038417" cy="645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3"/>
          <p:cNvPicPr>
            <a:picLocks noChangeAspect="1" noChangeArrowheads="1"/>
          </p:cNvPicPr>
          <p:nvPr/>
        </p:nvPicPr>
        <p:blipFill>
          <a:blip r:embed="rId3"/>
          <a:srcRect/>
          <a:stretch>
            <a:fillRect/>
          </a:stretch>
        </p:blipFill>
        <p:spPr bwMode="auto">
          <a:xfrm>
            <a:off x="575734" y="203201"/>
            <a:ext cx="11038417" cy="645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9"/>
          <p:cNvPicPr>
            <a:picLocks noChangeAspect="1" noChangeArrowheads="1"/>
          </p:cNvPicPr>
          <p:nvPr/>
        </p:nvPicPr>
        <p:blipFill>
          <a:blip r:embed="rId3"/>
          <a:srcRect/>
          <a:stretch>
            <a:fillRect/>
          </a:stretch>
        </p:blipFill>
        <p:spPr bwMode="auto">
          <a:xfrm>
            <a:off x="575734" y="203201"/>
            <a:ext cx="11038417" cy="6450013"/>
          </a:xfrm>
          <a:prstGeom prst="rect">
            <a:avLst/>
          </a:prstGeom>
          <a:noFill/>
          <a:ln w="9525">
            <a:noFill/>
            <a:miter lim="800000"/>
            <a:headEnd/>
            <a:tailEnd/>
          </a:ln>
        </p:spPr>
      </p:pic>
      <p:sp>
        <p:nvSpPr>
          <p:cNvPr id="5123" name="Text Box 3"/>
          <p:cNvSpPr txBox="1">
            <a:spLocks noChangeArrowheads="1"/>
          </p:cNvSpPr>
          <p:nvPr/>
        </p:nvSpPr>
        <p:spPr bwMode="auto">
          <a:xfrm>
            <a:off x="7518400" y="1812926"/>
            <a:ext cx="3860800" cy="4664075"/>
          </a:xfrm>
          <a:prstGeom prst="rect">
            <a:avLst/>
          </a:prstGeom>
          <a:noFill/>
          <a:ln w="9525">
            <a:noFill/>
            <a:miter lim="800000"/>
            <a:headEnd/>
            <a:tailEnd/>
          </a:ln>
        </p:spPr>
        <p:txBody>
          <a:bodyPr>
            <a:spAutoFit/>
          </a:bodyPr>
          <a:lstStyle/>
          <a:p>
            <a:pPr eaLnBrk="1" hangingPunct="1">
              <a:spcBef>
                <a:spcPct val="50000"/>
              </a:spcBef>
            </a:pPr>
            <a:r>
              <a:rPr lang="en-US" sz="3000" b="1"/>
              <a:t>Soon</a:t>
            </a:r>
          </a:p>
          <a:p>
            <a:pPr eaLnBrk="1" hangingPunct="1">
              <a:spcBef>
                <a:spcPct val="50000"/>
              </a:spcBef>
            </a:pPr>
            <a:r>
              <a:rPr lang="en-US" sz="3000" b="1"/>
              <a:t>Now</a:t>
            </a:r>
          </a:p>
          <a:p>
            <a:pPr eaLnBrk="1" hangingPunct="1">
              <a:spcBef>
                <a:spcPct val="50000"/>
              </a:spcBef>
            </a:pPr>
            <a:r>
              <a:rPr lang="en-US" sz="3000" b="1"/>
              <a:t>Few</a:t>
            </a:r>
          </a:p>
          <a:p>
            <a:pPr eaLnBrk="1" hangingPunct="1">
              <a:spcBef>
                <a:spcPct val="50000"/>
              </a:spcBef>
            </a:pPr>
            <a:r>
              <a:rPr lang="en-US" sz="3000" b="1"/>
              <a:t>Weekly</a:t>
            </a:r>
          </a:p>
          <a:p>
            <a:pPr eaLnBrk="1" hangingPunct="1">
              <a:spcBef>
                <a:spcPct val="50000"/>
              </a:spcBef>
            </a:pPr>
            <a:r>
              <a:rPr lang="en-US" sz="3000" b="1"/>
              <a:t>Although</a:t>
            </a:r>
          </a:p>
          <a:p>
            <a:pPr eaLnBrk="1" hangingPunct="1">
              <a:spcBef>
                <a:spcPct val="50000"/>
              </a:spcBef>
            </a:pPr>
            <a:r>
              <a:rPr lang="en-US" sz="3000" b="1"/>
              <a:t>Until</a:t>
            </a:r>
          </a:p>
          <a:p>
            <a:pPr eaLnBrk="1" hangingPunct="1">
              <a:spcBef>
                <a:spcPct val="50000"/>
              </a:spcBef>
            </a:pPr>
            <a:r>
              <a:rPr lang="en-US" sz="3000" b="1"/>
              <a:t>Meet</a:t>
            </a:r>
          </a:p>
        </p:txBody>
      </p:sp>
      <p:sp>
        <p:nvSpPr>
          <p:cNvPr id="5124" name="Text Box 4"/>
          <p:cNvSpPr txBox="1">
            <a:spLocks noChangeArrowheads="1"/>
          </p:cNvSpPr>
          <p:nvPr/>
        </p:nvSpPr>
        <p:spPr bwMode="auto">
          <a:xfrm>
            <a:off x="1016000" y="1263651"/>
            <a:ext cx="4572000" cy="549275"/>
          </a:xfrm>
          <a:prstGeom prst="rect">
            <a:avLst/>
          </a:prstGeom>
          <a:noFill/>
          <a:ln w="9525">
            <a:noFill/>
            <a:miter lim="800000"/>
            <a:headEnd/>
            <a:tailEnd/>
          </a:ln>
        </p:spPr>
        <p:txBody>
          <a:bodyPr>
            <a:spAutoFit/>
          </a:bodyPr>
          <a:lstStyle/>
          <a:p>
            <a:pPr eaLnBrk="1" hangingPunct="1">
              <a:spcBef>
                <a:spcPct val="50000"/>
              </a:spcBef>
            </a:pPr>
            <a:r>
              <a:rPr lang="en-US" sz="3000" b="1"/>
              <a:t>Due to the fact that</a:t>
            </a:r>
          </a:p>
        </p:txBody>
      </p:sp>
      <p:sp>
        <p:nvSpPr>
          <p:cNvPr id="5125" name="Text Box 5"/>
          <p:cNvSpPr txBox="1">
            <a:spLocks noChangeArrowheads="1"/>
          </p:cNvSpPr>
          <p:nvPr/>
        </p:nvSpPr>
        <p:spPr bwMode="auto">
          <a:xfrm>
            <a:off x="7416800" y="1263651"/>
            <a:ext cx="3860800" cy="549275"/>
          </a:xfrm>
          <a:prstGeom prst="rect">
            <a:avLst/>
          </a:prstGeom>
          <a:noFill/>
          <a:ln w="9525">
            <a:noFill/>
            <a:miter lim="800000"/>
            <a:headEnd/>
            <a:tailEnd/>
          </a:ln>
        </p:spPr>
        <p:txBody>
          <a:bodyPr>
            <a:spAutoFit/>
          </a:bodyPr>
          <a:lstStyle/>
          <a:p>
            <a:pPr eaLnBrk="1" hangingPunct="1">
              <a:spcBef>
                <a:spcPct val="50000"/>
              </a:spcBef>
            </a:pPr>
            <a:r>
              <a:rPr lang="en-US" sz="3000" b="1"/>
              <a:t>Because</a:t>
            </a:r>
          </a:p>
        </p:txBody>
      </p:sp>
      <p:sp>
        <p:nvSpPr>
          <p:cNvPr id="5126" name="Text Box 6"/>
          <p:cNvSpPr txBox="1">
            <a:spLocks noChangeArrowheads="1"/>
          </p:cNvSpPr>
          <p:nvPr/>
        </p:nvSpPr>
        <p:spPr bwMode="auto">
          <a:xfrm>
            <a:off x="1117600" y="1812926"/>
            <a:ext cx="5080000" cy="4664075"/>
          </a:xfrm>
          <a:prstGeom prst="rect">
            <a:avLst/>
          </a:prstGeom>
          <a:noFill/>
          <a:ln w="9525">
            <a:noFill/>
            <a:miter lim="800000"/>
            <a:headEnd/>
            <a:tailEnd/>
          </a:ln>
        </p:spPr>
        <p:txBody>
          <a:bodyPr>
            <a:spAutoFit/>
          </a:bodyPr>
          <a:lstStyle/>
          <a:p>
            <a:pPr eaLnBrk="1" hangingPunct="1">
              <a:spcBef>
                <a:spcPct val="50000"/>
              </a:spcBef>
            </a:pPr>
            <a:r>
              <a:rPr lang="en-US" sz="3000" b="1"/>
              <a:t>In due course</a:t>
            </a:r>
          </a:p>
          <a:p>
            <a:pPr eaLnBrk="1" hangingPunct="1">
              <a:spcBef>
                <a:spcPct val="50000"/>
              </a:spcBef>
            </a:pPr>
            <a:r>
              <a:rPr lang="en-US" sz="3000" b="1"/>
              <a:t>At this time </a:t>
            </a:r>
          </a:p>
          <a:p>
            <a:pPr eaLnBrk="1" hangingPunct="1">
              <a:spcBef>
                <a:spcPct val="50000"/>
              </a:spcBef>
            </a:pPr>
            <a:r>
              <a:rPr lang="en-US" sz="3000" b="1"/>
              <a:t>Few in number</a:t>
            </a:r>
          </a:p>
          <a:p>
            <a:pPr eaLnBrk="1" hangingPunct="1">
              <a:spcBef>
                <a:spcPct val="50000"/>
              </a:spcBef>
            </a:pPr>
            <a:r>
              <a:rPr lang="en-US" sz="3000" b="1"/>
              <a:t>On a weekly basis</a:t>
            </a:r>
          </a:p>
          <a:p>
            <a:pPr eaLnBrk="1" hangingPunct="1">
              <a:spcBef>
                <a:spcPct val="50000"/>
              </a:spcBef>
            </a:pPr>
            <a:r>
              <a:rPr lang="en-US" sz="3000" b="1"/>
              <a:t>Inspite of the fact that</a:t>
            </a:r>
          </a:p>
          <a:p>
            <a:pPr eaLnBrk="1" hangingPunct="1">
              <a:spcBef>
                <a:spcPct val="50000"/>
              </a:spcBef>
            </a:pPr>
            <a:r>
              <a:rPr lang="en-US" sz="3000" b="1"/>
              <a:t>Until such time as</a:t>
            </a:r>
          </a:p>
          <a:p>
            <a:pPr eaLnBrk="1" hangingPunct="1">
              <a:spcBef>
                <a:spcPct val="50000"/>
              </a:spcBef>
            </a:pPr>
            <a:r>
              <a:rPr lang="en-US" sz="3000" b="1"/>
              <a:t>Meet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dissolve">
                                      <p:cBhvr>
                                        <p:cTn id="13" dur="500"/>
                                        <p:tgtEl>
                                          <p:spTgt spid="5123"/>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4"/>
          <p:cNvPicPr>
            <a:picLocks noChangeAspect="1" noChangeArrowheads="1"/>
          </p:cNvPicPr>
          <p:nvPr/>
        </p:nvPicPr>
        <p:blipFill>
          <a:blip r:embed="rId3"/>
          <a:srcRect/>
          <a:stretch>
            <a:fillRect/>
          </a:stretch>
        </p:blipFill>
        <p:spPr bwMode="auto">
          <a:xfrm>
            <a:off x="575734" y="203201"/>
            <a:ext cx="11038417" cy="645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06400" y="838200"/>
            <a:ext cx="4775200" cy="1098550"/>
          </a:xfrm>
          <a:prstGeom prst="rect">
            <a:avLst/>
          </a:prstGeom>
          <a:noFill/>
          <a:ln w="9525">
            <a:noFill/>
            <a:miter lim="800000"/>
            <a:headEnd/>
            <a:tailEnd/>
          </a:ln>
        </p:spPr>
        <p:txBody>
          <a:bodyPr>
            <a:spAutoFit/>
          </a:bodyPr>
          <a:lstStyle/>
          <a:p>
            <a:pPr algn="ctr" eaLnBrk="1" hangingPunct="1">
              <a:spcBef>
                <a:spcPct val="50000"/>
              </a:spcBef>
            </a:pPr>
            <a:r>
              <a:rPr lang="en-US" sz="3300" b="1" u="sng">
                <a:solidFill>
                  <a:srgbClr val="5E4781"/>
                </a:solidFill>
              </a:rPr>
              <a:t>Negative Emotion / Expression</a:t>
            </a:r>
          </a:p>
        </p:txBody>
      </p:sp>
      <p:sp>
        <p:nvSpPr>
          <p:cNvPr id="11267" name="Text Box 3"/>
          <p:cNvSpPr txBox="1">
            <a:spLocks noChangeArrowheads="1"/>
          </p:cNvSpPr>
          <p:nvPr/>
        </p:nvSpPr>
        <p:spPr bwMode="auto">
          <a:xfrm>
            <a:off x="6400800" y="838201"/>
            <a:ext cx="4775200" cy="595313"/>
          </a:xfrm>
          <a:prstGeom prst="rect">
            <a:avLst/>
          </a:prstGeom>
          <a:noFill/>
          <a:ln w="9525">
            <a:noFill/>
            <a:miter lim="800000"/>
            <a:headEnd/>
            <a:tailEnd/>
          </a:ln>
        </p:spPr>
        <p:txBody>
          <a:bodyPr>
            <a:spAutoFit/>
          </a:bodyPr>
          <a:lstStyle/>
          <a:p>
            <a:pPr algn="ctr" eaLnBrk="1" hangingPunct="1">
              <a:spcBef>
                <a:spcPct val="50000"/>
              </a:spcBef>
            </a:pPr>
            <a:r>
              <a:rPr lang="en-US" sz="3300" b="1" u="sng">
                <a:solidFill>
                  <a:srgbClr val="5E4781"/>
                </a:solidFill>
              </a:rPr>
              <a:t>Transforms Into</a:t>
            </a:r>
          </a:p>
        </p:txBody>
      </p:sp>
      <p:sp>
        <p:nvSpPr>
          <p:cNvPr id="11268" name="Text Box 4"/>
          <p:cNvSpPr txBox="1">
            <a:spLocks noChangeArrowheads="1"/>
          </p:cNvSpPr>
          <p:nvPr/>
        </p:nvSpPr>
        <p:spPr bwMode="auto">
          <a:xfrm>
            <a:off x="812800" y="2352675"/>
            <a:ext cx="3454400" cy="3186113"/>
          </a:xfrm>
          <a:prstGeom prst="rect">
            <a:avLst/>
          </a:prstGeom>
          <a:noFill/>
          <a:ln w="9525">
            <a:noFill/>
            <a:miter lim="800000"/>
            <a:headEnd/>
            <a:tailEnd/>
          </a:ln>
        </p:spPr>
        <p:txBody>
          <a:bodyPr>
            <a:spAutoFit/>
          </a:bodyPr>
          <a:lstStyle/>
          <a:p>
            <a:pPr eaLnBrk="1" hangingPunct="1">
              <a:spcBef>
                <a:spcPct val="20000"/>
              </a:spcBef>
            </a:pPr>
            <a:r>
              <a:rPr lang="en-US" sz="3000" b="1"/>
              <a:t>Anxious </a:t>
            </a:r>
          </a:p>
          <a:p>
            <a:pPr eaLnBrk="1" hangingPunct="1">
              <a:spcBef>
                <a:spcPct val="20000"/>
              </a:spcBef>
            </a:pPr>
            <a:r>
              <a:rPr lang="en-US" sz="3000" b="1"/>
              <a:t>Confused</a:t>
            </a:r>
          </a:p>
          <a:p>
            <a:pPr eaLnBrk="1" hangingPunct="1">
              <a:spcBef>
                <a:spcPct val="50000"/>
              </a:spcBef>
            </a:pPr>
            <a:r>
              <a:rPr lang="en-US" sz="3000" b="1"/>
              <a:t>Destroyed</a:t>
            </a:r>
          </a:p>
          <a:p>
            <a:pPr eaLnBrk="1" hangingPunct="1">
              <a:spcBef>
                <a:spcPct val="50000"/>
              </a:spcBef>
            </a:pPr>
            <a:r>
              <a:rPr lang="en-US" sz="3000" b="1"/>
              <a:t>Disgusted</a:t>
            </a:r>
          </a:p>
          <a:p>
            <a:pPr eaLnBrk="1" hangingPunct="1">
              <a:spcBef>
                <a:spcPct val="50000"/>
              </a:spcBef>
            </a:pPr>
            <a:r>
              <a:rPr lang="en-US" sz="3000" b="1"/>
              <a:t>Failure</a:t>
            </a:r>
          </a:p>
        </p:txBody>
      </p:sp>
      <p:sp>
        <p:nvSpPr>
          <p:cNvPr id="11269" name="Text Box 5"/>
          <p:cNvSpPr txBox="1">
            <a:spLocks noChangeArrowheads="1"/>
          </p:cNvSpPr>
          <p:nvPr/>
        </p:nvSpPr>
        <p:spPr bwMode="auto">
          <a:xfrm>
            <a:off x="6737351" y="1885950"/>
            <a:ext cx="4470400" cy="3785652"/>
          </a:xfrm>
          <a:prstGeom prst="rect">
            <a:avLst/>
          </a:prstGeom>
          <a:noFill/>
          <a:ln w="9525">
            <a:noFill/>
            <a:miter lim="800000"/>
            <a:headEnd/>
            <a:tailEnd/>
          </a:ln>
        </p:spPr>
        <p:txBody>
          <a:bodyPr>
            <a:spAutoFit/>
          </a:bodyPr>
          <a:lstStyle/>
          <a:p>
            <a:pPr eaLnBrk="1" hangingPunct="1">
              <a:spcBef>
                <a:spcPct val="50000"/>
              </a:spcBef>
            </a:pPr>
            <a:r>
              <a:rPr lang="en-US" sz="3000" b="1"/>
              <a:t>A Little Concerned, expectant</a:t>
            </a:r>
          </a:p>
          <a:p>
            <a:pPr eaLnBrk="1" hangingPunct="1">
              <a:spcBef>
                <a:spcPct val="50000"/>
              </a:spcBef>
            </a:pPr>
            <a:r>
              <a:rPr lang="en-US" sz="3000" b="1"/>
              <a:t>Curious</a:t>
            </a:r>
          </a:p>
          <a:p>
            <a:pPr eaLnBrk="1" hangingPunct="1">
              <a:spcBef>
                <a:spcPct val="50000"/>
              </a:spcBef>
            </a:pPr>
            <a:r>
              <a:rPr lang="en-US" sz="3000" b="1"/>
              <a:t>Set back</a:t>
            </a:r>
          </a:p>
          <a:p>
            <a:pPr eaLnBrk="1" hangingPunct="1">
              <a:spcBef>
                <a:spcPct val="50000"/>
              </a:spcBef>
            </a:pPr>
            <a:r>
              <a:rPr lang="en-US" sz="3000" b="1"/>
              <a:t>Surprised</a:t>
            </a:r>
          </a:p>
          <a:p>
            <a:pPr eaLnBrk="1" hangingPunct="1">
              <a:spcBef>
                <a:spcPct val="50000"/>
              </a:spcBef>
            </a:pPr>
            <a:r>
              <a:rPr lang="en-US" sz="3000" b="1"/>
              <a:t>Learning</a:t>
            </a:r>
          </a:p>
        </p:txBody>
      </p:sp>
      <p:grpSp>
        <p:nvGrpSpPr>
          <p:cNvPr id="2" name="Group 6"/>
          <p:cNvGrpSpPr>
            <a:grpSpLocks/>
          </p:cNvGrpSpPr>
          <p:nvPr/>
        </p:nvGrpSpPr>
        <p:grpSpPr bwMode="auto">
          <a:xfrm>
            <a:off x="0" y="6477000"/>
            <a:ext cx="12192000" cy="381000"/>
            <a:chOff x="0" y="4080"/>
            <a:chExt cx="5760" cy="240"/>
          </a:xfrm>
        </p:grpSpPr>
        <p:sp>
          <p:nvSpPr>
            <p:cNvPr id="7176" name="Rectangle 7"/>
            <p:cNvSpPr>
              <a:spLocks noChangeArrowheads="1"/>
            </p:cNvSpPr>
            <p:nvPr/>
          </p:nvSpPr>
          <p:spPr bwMode="auto">
            <a:xfrm>
              <a:off x="1152" y="4080"/>
              <a:ext cx="4608" cy="240"/>
            </a:xfrm>
            <a:prstGeom prst="rect">
              <a:avLst/>
            </a:prstGeom>
            <a:solidFill>
              <a:srgbClr val="5E4781"/>
            </a:solidFill>
            <a:ln w="9525">
              <a:solidFill>
                <a:schemeClr val="tx1"/>
              </a:solidFill>
              <a:miter lim="800000"/>
              <a:headEnd/>
              <a:tailEnd/>
            </a:ln>
          </p:spPr>
          <p:txBody>
            <a:bodyPr wrap="none" anchor="ctr"/>
            <a:lstStyle/>
            <a:p>
              <a:pPr eaLnBrk="1" hangingPunct="1"/>
              <a:endParaRPr lang="en-US"/>
            </a:p>
          </p:txBody>
        </p:sp>
        <p:sp>
          <p:nvSpPr>
            <p:cNvPr id="7177" name="Rectangle 8"/>
            <p:cNvSpPr>
              <a:spLocks noChangeArrowheads="1"/>
            </p:cNvSpPr>
            <p:nvPr/>
          </p:nvSpPr>
          <p:spPr bwMode="auto">
            <a:xfrm>
              <a:off x="0" y="4080"/>
              <a:ext cx="1296" cy="240"/>
            </a:xfrm>
            <a:prstGeom prst="rect">
              <a:avLst/>
            </a:prstGeom>
            <a:solidFill>
              <a:schemeClr val="folHlink"/>
            </a:solidFill>
            <a:ln w="9525">
              <a:solidFill>
                <a:schemeClr val="tx1"/>
              </a:solidFill>
              <a:miter lim="800000"/>
              <a:headEnd/>
              <a:tailEnd/>
            </a:ln>
          </p:spPr>
          <p:txBody>
            <a:bodyPr wrap="none" anchor="ctr"/>
            <a:lstStyle/>
            <a:p>
              <a:pPr eaLnBrk="1" hangingPunct="1"/>
              <a:endParaRPr lang="en-US"/>
            </a:p>
          </p:txBody>
        </p:sp>
      </p:grpSp>
      <p:sp>
        <p:nvSpPr>
          <p:cNvPr id="7175" name="Line 9"/>
          <p:cNvSpPr>
            <a:spLocks noChangeShapeType="1"/>
          </p:cNvSpPr>
          <p:nvPr/>
        </p:nvSpPr>
        <p:spPr bwMode="auto">
          <a:xfrm flipV="1">
            <a:off x="5689600" y="838200"/>
            <a:ext cx="0" cy="56388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dissolve">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1268">
                                            <p:txEl>
                                              <p:pRg st="0" end="0"/>
                                            </p:txEl>
                                          </p:spTgt>
                                        </p:tgtEl>
                                        <p:attrNameLst>
                                          <p:attrName>style.visibility</p:attrName>
                                        </p:attrNameLst>
                                      </p:cBhvr>
                                      <p:to>
                                        <p:strVal val="visible"/>
                                      </p:to>
                                    </p:set>
                                    <p:animEffect transition="in" filter="blinds(horizontal)">
                                      <p:cBhvr>
                                        <p:cTn id="15" dur="500"/>
                                        <p:tgtEl>
                                          <p:spTgt spid="1126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20" dur="500"/>
                                        <p:tgtEl>
                                          <p:spTgt spid="1126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1268">
                                            <p:txEl>
                                              <p:pRg st="1" end="1"/>
                                            </p:txEl>
                                          </p:spTgt>
                                        </p:tgtEl>
                                        <p:attrNameLst>
                                          <p:attrName>style.visibility</p:attrName>
                                        </p:attrNameLst>
                                      </p:cBhvr>
                                      <p:to>
                                        <p:strVal val="visible"/>
                                      </p:to>
                                    </p:set>
                                    <p:animEffect transition="in" filter="blinds(horizontal)">
                                      <p:cBhvr>
                                        <p:cTn id="25" dur="500"/>
                                        <p:tgtEl>
                                          <p:spTgt spid="11268">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1269">
                                            <p:txEl>
                                              <p:pRg st="1" end="1"/>
                                            </p:txEl>
                                          </p:spTgt>
                                        </p:tgtEl>
                                        <p:attrNameLst>
                                          <p:attrName>style.visibility</p:attrName>
                                        </p:attrNameLst>
                                      </p:cBhvr>
                                      <p:to>
                                        <p:strVal val="visible"/>
                                      </p:to>
                                    </p:set>
                                    <p:animEffect transition="in" filter="blinds(horizontal)">
                                      <p:cBhvr>
                                        <p:cTn id="30" dur="500"/>
                                        <p:tgtEl>
                                          <p:spTgt spid="11269">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268">
                                            <p:txEl>
                                              <p:pRg st="2" end="2"/>
                                            </p:txEl>
                                          </p:spTgt>
                                        </p:tgtEl>
                                        <p:attrNameLst>
                                          <p:attrName>style.visibility</p:attrName>
                                        </p:attrNameLst>
                                      </p:cBhvr>
                                      <p:to>
                                        <p:strVal val="visible"/>
                                      </p:to>
                                    </p:set>
                                    <p:animEffect transition="in" filter="blinds(horizontal)">
                                      <p:cBhvr>
                                        <p:cTn id="35" dur="500"/>
                                        <p:tgtEl>
                                          <p:spTgt spid="11268">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1269">
                                            <p:txEl>
                                              <p:pRg st="2" end="2"/>
                                            </p:txEl>
                                          </p:spTgt>
                                        </p:tgtEl>
                                        <p:attrNameLst>
                                          <p:attrName>style.visibility</p:attrName>
                                        </p:attrNameLst>
                                      </p:cBhvr>
                                      <p:to>
                                        <p:strVal val="visible"/>
                                      </p:to>
                                    </p:set>
                                    <p:animEffect transition="in" filter="blinds(horizontal)">
                                      <p:cBhvr>
                                        <p:cTn id="40" dur="500"/>
                                        <p:tgtEl>
                                          <p:spTgt spid="11269">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1268">
                                            <p:txEl>
                                              <p:pRg st="3" end="3"/>
                                            </p:txEl>
                                          </p:spTgt>
                                        </p:tgtEl>
                                        <p:attrNameLst>
                                          <p:attrName>style.visibility</p:attrName>
                                        </p:attrNameLst>
                                      </p:cBhvr>
                                      <p:to>
                                        <p:strVal val="visible"/>
                                      </p:to>
                                    </p:set>
                                    <p:animEffect transition="in" filter="blinds(horizontal)">
                                      <p:cBhvr>
                                        <p:cTn id="45" dur="500"/>
                                        <p:tgtEl>
                                          <p:spTgt spid="11268">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1269">
                                            <p:txEl>
                                              <p:pRg st="3" end="3"/>
                                            </p:txEl>
                                          </p:spTgt>
                                        </p:tgtEl>
                                        <p:attrNameLst>
                                          <p:attrName>style.visibility</p:attrName>
                                        </p:attrNameLst>
                                      </p:cBhvr>
                                      <p:to>
                                        <p:strVal val="visible"/>
                                      </p:to>
                                    </p:set>
                                    <p:animEffect transition="in" filter="blinds(horizontal)">
                                      <p:cBhvr>
                                        <p:cTn id="50" dur="500"/>
                                        <p:tgtEl>
                                          <p:spTgt spid="11269">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1268">
                                            <p:txEl>
                                              <p:pRg st="4" end="4"/>
                                            </p:txEl>
                                          </p:spTgt>
                                        </p:tgtEl>
                                        <p:attrNameLst>
                                          <p:attrName>style.visibility</p:attrName>
                                        </p:attrNameLst>
                                      </p:cBhvr>
                                      <p:to>
                                        <p:strVal val="visible"/>
                                      </p:to>
                                    </p:set>
                                    <p:animEffect transition="in" filter="blinds(horizontal)">
                                      <p:cBhvr>
                                        <p:cTn id="55" dur="500"/>
                                        <p:tgtEl>
                                          <p:spTgt spid="11268">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1269">
                                            <p:txEl>
                                              <p:pRg st="4" end="4"/>
                                            </p:txEl>
                                          </p:spTgt>
                                        </p:tgtEl>
                                        <p:attrNameLst>
                                          <p:attrName>style.visibility</p:attrName>
                                        </p:attrNameLst>
                                      </p:cBhvr>
                                      <p:to>
                                        <p:strVal val="visible"/>
                                      </p:to>
                                    </p:set>
                                    <p:animEffect transition="in" filter="blinds(horizontal)">
                                      <p:cBhvr>
                                        <p:cTn id="60" dur="500"/>
                                        <p:tgtEl>
                                          <p:spTgt spid="112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14400" y="2438401"/>
            <a:ext cx="3454400" cy="3292475"/>
          </a:xfrm>
          <a:prstGeom prst="rect">
            <a:avLst/>
          </a:prstGeom>
          <a:noFill/>
          <a:ln w="9525">
            <a:noFill/>
            <a:miter lim="800000"/>
            <a:headEnd/>
            <a:tailEnd/>
          </a:ln>
        </p:spPr>
        <p:txBody>
          <a:bodyPr>
            <a:spAutoFit/>
          </a:bodyPr>
          <a:lstStyle/>
          <a:p>
            <a:pPr eaLnBrk="1" hangingPunct="1">
              <a:spcBef>
                <a:spcPct val="50000"/>
              </a:spcBef>
            </a:pPr>
            <a:r>
              <a:rPr lang="en-US" sz="3000" b="1"/>
              <a:t>I hate</a:t>
            </a:r>
          </a:p>
          <a:p>
            <a:pPr eaLnBrk="1" hangingPunct="1">
              <a:spcBef>
                <a:spcPct val="50000"/>
              </a:spcBef>
            </a:pPr>
            <a:r>
              <a:rPr lang="en-US" sz="3000" b="1"/>
              <a:t>Insulted</a:t>
            </a:r>
          </a:p>
          <a:p>
            <a:pPr eaLnBrk="1" hangingPunct="1">
              <a:spcBef>
                <a:spcPct val="50000"/>
              </a:spcBef>
            </a:pPr>
            <a:r>
              <a:rPr lang="en-US" sz="3000" b="1"/>
              <a:t>Lost</a:t>
            </a:r>
          </a:p>
          <a:p>
            <a:pPr eaLnBrk="1" hangingPunct="1">
              <a:spcBef>
                <a:spcPct val="50000"/>
              </a:spcBef>
            </a:pPr>
            <a:r>
              <a:rPr lang="en-US" sz="3000" b="1"/>
              <a:t>Painful</a:t>
            </a:r>
          </a:p>
          <a:p>
            <a:pPr eaLnBrk="1" hangingPunct="1">
              <a:spcBef>
                <a:spcPct val="50000"/>
              </a:spcBef>
            </a:pPr>
            <a:r>
              <a:rPr lang="en-US" sz="3000" b="1"/>
              <a:t>Stressed</a:t>
            </a:r>
          </a:p>
        </p:txBody>
      </p:sp>
      <p:sp>
        <p:nvSpPr>
          <p:cNvPr id="12291" name="Text Box 3"/>
          <p:cNvSpPr txBox="1">
            <a:spLocks noChangeArrowheads="1"/>
          </p:cNvSpPr>
          <p:nvPr/>
        </p:nvSpPr>
        <p:spPr bwMode="auto">
          <a:xfrm>
            <a:off x="6705600" y="2286000"/>
            <a:ext cx="5080000" cy="3444875"/>
          </a:xfrm>
          <a:prstGeom prst="rect">
            <a:avLst/>
          </a:prstGeom>
          <a:noFill/>
          <a:ln w="9525">
            <a:noFill/>
            <a:miter lim="800000"/>
            <a:headEnd/>
            <a:tailEnd/>
          </a:ln>
        </p:spPr>
        <p:txBody>
          <a:bodyPr>
            <a:spAutoFit/>
          </a:bodyPr>
          <a:lstStyle/>
          <a:p>
            <a:pPr eaLnBrk="1" hangingPunct="1">
              <a:spcBef>
                <a:spcPct val="50000"/>
              </a:spcBef>
            </a:pPr>
            <a:r>
              <a:rPr lang="en-US" sz="3000" b="1"/>
              <a:t>I prefer</a:t>
            </a:r>
          </a:p>
          <a:p>
            <a:pPr eaLnBrk="1" hangingPunct="1">
              <a:spcBef>
                <a:spcPct val="50000"/>
              </a:spcBef>
            </a:pPr>
            <a:r>
              <a:rPr lang="en-US" sz="3000" b="1"/>
              <a:t>Misunderstood</a:t>
            </a:r>
          </a:p>
          <a:p>
            <a:pPr eaLnBrk="1" hangingPunct="1">
              <a:spcBef>
                <a:spcPct val="50000"/>
              </a:spcBef>
            </a:pPr>
            <a:r>
              <a:rPr lang="en-US" sz="3000" b="1"/>
              <a:t>Searching</a:t>
            </a:r>
          </a:p>
          <a:p>
            <a:pPr eaLnBrk="1" hangingPunct="1">
              <a:spcBef>
                <a:spcPct val="50000"/>
              </a:spcBef>
            </a:pPr>
            <a:r>
              <a:rPr lang="en-US" sz="3000" b="1"/>
              <a:t>Uncomfortable </a:t>
            </a:r>
          </a:p>
          <a:p>
            <a:pPr eaLnBrk="1" hangingPunct="1">
              <a:spcBef>
                <a:spcPct val="50000"/>
              </a:spcBef>
            </a:pPr>
            <a:r>
              <a:rPr lang="en-US" sz="3000" b="1"/>
              <a:t>Busy</a:t>
            </a:r>
          </a:p>
        </p:txBody>
      </p:sp>
      <p:grpSp>
        <p:nvGrpSpPr>
          <p:cNvPr id="2" name="Group 4"/>
          <p:cNvGrpSpPr>
            <a:grpSpLocks/>
          </p:cNvGrpSpPr>
          <p:nvPr/>
        </p:nvGrpSpPr>
        <p:grpSpPr bwMode="auto">
          <a:xfrm>
            <a:off x="0" y="6477000"/>
            <a:ext cx="12192000" cy="381000"/>
            <a:chOff x="0" y="4080"/>
            <a:chExt cx="5760" cy="240"/>
          </a:xfrm>
        </p:grpSpPr>
        <p:sp>
          <p:nvSpPr>
            <p:cNvPr id="8200" name="Rectangle 5"/>
            <p:cNvSpPr>
              <a:spLocks noChangeArrowheads="1"/>
            </p:cNvSpPr>
            <p:nvPr/>
          </p:nvSpPr>
          <p:spPr bwMode="auto">
            <a:xfrm>
              <a:off x="1152" y="4080"/>
              <a:ext cx="4608" cy="240"/>
            </a:xfrm>
            <a:prstGeom prst="rect">
              <a:avLst/>
            </a:prstGeom>
            <a:solidFill>
              <a:srgbClr val="5E4781"/>
            </a:solidFill>
            <a:ln w="9525">
              <a:solidFill>
                <a:schemeClr val="tx1"/>
              </a:solidFill>
              <a:miter lim="800000"/>
              <a:headEnd/>
              <a:tailEnd/>
            </a:ln>
          </p:spPr>
          <p:txBody>
            <a:bodyPr wrap="none" anchor="ctr"/>
            <a:lstStyle/>
            <a:p>
              <a:pPr eaLnBrk="1" hangingPunct="1"/>
              <a:endParaRPr lang="en-US"/>
            </a:p>
          </p:txBody>
        </p:sp>
        <p:sp>
          <p:nvSpPr>
            <p:cNvPr id="8201" name="Rectangle 6"/>
            <p:cNvSpPr>
              <a:spLocks noChangeArrowheads="1"/>
            </p:cNvSpPr>
            <p:nvPr/>
          </p:nvSpPr>
          <p:spPr bwMode="auto">
            <a:xfrm>
              <a:off x="0" y="4080"/>
              <a:ext cx="1296" cy="240"/>
            </a:xfrm>
            <a:prstGeom prst="rect">
              <a:avLst/>
            </a:prstGeom>
            <a:solidFill>
              <a:schemeClr val="folHlink"/>
            </a:solidFill>
            <a:ln w="9525">
              <a:solidFill>
                <a:schemeClr val="tx1"/>
              </a:solidFill>
              <a:miter lim="800000"/>
              <a:headEnd/>
              <a:tailEnd/>
            </a:ln>
          </p:spPr>
          <p:txBody>
            <a:bodyPr wrap="none" anchor="ctr"/>
            <a:lstStyle/>
            <a:p>
              <a:pPr eaLnBrk="1" hangingPunct="1"/>
              <a:endParaRPr lang="en-US"/>
            </a:p>
          </p:txBody>
        </p:sp>
      </p:grpSp>
      <p:sp>
        <p:nvSpPr>
          <p:cNvPr id="12295" name="Text Box 7"/>
          <p:cNvSpPr txBox="1">
            <a:spLocks noChangeArrowheads="1"/>
          </p:cNvSpPr>
          <p:nvPr/>
        </p:nvSpPr>
        <p:spPr bwMode="auto">
          <a:xfrm>
            <a:off x="406400" y="838200"/>
            <a:ext cx="4775200" cy="1098550"/>
          </a:xfrm>
          <a:prstGeom prst="rect">
            <a:avLst/>
          </a:prstGeom>
          <a:noFill/>
          <a:ln w="9525">
            <a:noFill/>
            <a:miter lim="800000"/>
            <a:headEnd/>
            <a:tailEnd/>
          </a:ln>
        </p:spPr>
        <p:txBody>
          <a:bodyPr>
            <a:spAutoFit/>
          </a:bodyPr>
          <a:lstStyle/>
          <a:p>
            <a:pPr algn="ctr" eaLnBrk="1" hangingPunct="1">
              <a:spcBef>
                <a:spcPct val="50000"/>
              </a:spcBef>
            </a:pPr>
            <a:r>
              <a:rPr lang="en-US" sz="3300" b="1" u="sng">
                <a:solidFill>
                  <a:srgbClr val="5E4781"/>
                </a:solidFill>
              </a:rPr>
              <a:t>Negative Emotion / Expression</a:t>
            </a:r>
          </a:p>
        </p:txBody>
      </p:sp>
      <p:sp>
        <p:nvSpPr>
          <p:cNvPr id="12296" name="Text Box 8"/>
          <p:cNvSpPr txBox="1">
            <a:spLocks noChangeArrowheads="1"/>
          </p:cNvSpPr>
          <p:nvPr/>
        </p:nvSpPr>
        <p:spPr bwMode="auto">
          <a:xfrm>
            <a:off x="6400800" y="838201"/>
            <a:ext cx="4775200" cy="595313"/>
          </a:xfrm>
          <a:prstGeom prst="rect">
            <a:avLst/>
          </a:prstGeom>
          <a:noFill/>
          <a:ln w="9525">
            <a:noFill/>
            <a:miter lim="800000"/>
            <a:headEnd/>
            <a:tailEnd/>
          </a:ln>
        </p:spPr>
        <p:txBody>
          <a:bodyPr>
            <a:spAutoFit/>
          </a:bodyPr>
          <a:lstStyle/>
          <a:p>
            <a:pPr algn="ctr" eaLnBrk="1" hangingPunct="1">
              <a:spcBef>
                <a:spcPct val="50000"/>
              </a:spcBef>
            </a:pPr>
            <a:r>
              <a:rPr lang="en-US" sz="3300" b="1" u="sng">
                <a:solidFill>
                  <a:srgbClr val="5E4781"/>
                </a:solidFill>
              </a:rPr>
              <a:t>Transforms Into</a:t>
            </a:r>
          </a:p>
        </p:txBody>
      </p:sp>
      <p:sp>
        <p:nvSpPr>
          <p:cNvPr id="8199" name="Line 9"/>
          <p:cNvSpPr>
            <a:spLocks noChangeShapeType="1"/>
          </p:cNvSpPr>
          <p:nvPr/>
        </p:nvSpPr>
        <p:spPr bwMode="auto">
          <a:xfrm flipV="1">
            <a:off x="5689600" y="838200"/>
            <a:ext cx="0" cy="56388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500" decel="50000" fill="hold">
                                          <p:stCondLst>
                                            <p:cond delay="0"/>
                                          </p:stCondLst>
                                        </p:cTn>
                                        <p:tgtEl>
                                          <p:spTgt spid="1229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5"/>
                                        </p:tgtEl>
                                        <p:attrNameLst>
                                          <p:attrName>ppt_w</p:attrName>
                                        </p:attrNameLst>
                                      </p:cBhvr>
                                      <p:tavLst>
                                        <p:tav tm="0">
                                          <p:val>
                                            <p:strVal val="#ppt_w*.05"/>
                                          </p:val>
                                        </p:tav>
                                        <p:tav tm="100000">
                                          <p:val>
                                            <p:strVal val="#ppt_w"/>
                                          </p:val>
                                        </p:tav>
                                      </p:tavLst>
                                    </p:anim>
                                    <p:anim calcmode="lin" valueType="num">
                                      <p:cBhvr>
                                        <p:cTn id="10" dur="1000" fill="hold"/>
                                        <p:tgtEl>
                                          <p:spTgt spid="1229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anim calcmode="lin" valueType="num">
                                      <p:cBhvr>
                                        <p:cTn id="17" dur="500" decel="50000" fill="hold">
                                          <p:stCondLst>
                                            <p:cond delay="0"/>
                                          </p:stCondLst>
                                        </p:cTn>
                                        <p:tgtEl>
                                          <p:spTgt spid="1229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29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296"/>
                                        </p:tgtEl>
                                        <p:attrNameLst>
                                          <p:attrName>ppt_w</p:attrName>
                                        </p:attrNameLst>
                                      </p:cBhvr>
                                      <p:tavLst>
                                        <p:tav tm="0">
                                          <p:val>
                                            <p:strVal val="#ppt_w*.05"/>
                                          </p:val>
                                        </p:tav>
                                        <p:tav tm="100000">
                                          <p:val>
                                            <p:strVal val="#ppt_w"/>
                                          </p:val>
                                        </p:tav>
                                      </p:tavLst>
                                    </p:anim>
                                    <p:anim calcmode="lin" valueType="num">
                                      <p:cBhvr>
                                        <p:cTn id="20" dur="1000" fill="hold"/>
                                        <p:tgtEl>
                                          <p:spTgt spid="1229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29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29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29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29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nodeType="clickEffect">
                                  <p:stCondLst>
                                    <p:cond delay="0"/>
                                  </p:stCondLst>
                                  <p:childTnLst>
                                    <p:set>
                                      <p:cBhvr>
                                        <p:cTn id="28" dur="1" fill="hold">
                                          <p:stCondLst>
                                            <p:cond delay="0"/>
                                          </p:stCondLst>
                                        </p:cTn>
                                        <p:tgtEl>
                                          <p:spTgt spid="12290">
                                            <p:txEl>
                                              <p:pRg st="0" end="0"/>
                                            </p:txEl>
                                          </p:spTgt>
                                        </p:tgtEl>
                                        <p:attrNameLst>
                                          <p:attrName>style.visibility</p:attrName>
                                        </p:attrNameLst>
                                      </p:cBhvr>
                                      <p:to>
                                        <p:strVal val="visible"/>
                                      </p:to>
                                    </p:set>
                                    <p:animScale>
                                      <p:cBhvr>
                                        <p:cTn id="29" dur="1000" decel="50000" fill="hold">
                                          <p:stCondLst>
                                            <p:cond delay="0"/>
                                          </p:stCondLst>
                                        </p:cTn>
                                        <p:tgtEl>
                                          <p:spTgt spid="1229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2290">
                                            <p:txEl>
                                              <p:pRg st="0" end="0"/>
                                            </p:txEl>
                                          </p:spTgt>
                                        </p:tgtEl>
                                        <p:attrNameLst>
                                          <p:attrName>ppt_x</p:attrName>
                                          <p:attrName>ppt_y</p:attrName>
                                        </p:attrNameLst>
                                      </p:cBhvr>
                                    </p:animMotion>
                                    <p:animEffect transition="in" filter="fade">
                                      <p:cBhvr>
                                        <p:cTn id="31" dur="1000"/>
                                        <p:tgtEl>
                                          <p:spTgt spid="12290">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nodeType="clickEffect">
                                  <p:stCondLst>
                                    <p:cond delay="0"/>
                                  </p:stCondLst>
                                  <p:childTnLst>
                                    <p:set>
                                      <p:cBhvr>
                                        <p:cTn id="35" dur="1" fill="hold">
                                          <p:stCondLst>
                                            <p:cond delay="0"/>
                                          </p:stCondLst>
                                        </p:cTn>
                                        <p:tgtEl>
                                          <p:spTgt spid="12291">
                                            <p:txEl>
                                              <p:pRg st="0" end="0"/>
                                            </p:txEl>
                                          </p:spTgt>
                                        </p:tgtEl>
                                        <p:attrNameLst>
                                          <p:attrName>style.visibility</p:attrName>
                                        </p:attrNameLst>
                                      </p:cBhvr>
                                      <p:to>
                                        <p:strVal val="visible"/>
                                      </p:to>
                                    </p:set>
                                    <p:animScale>
                                      <p:cBhvr>
                                        <p:cTn id="36" dur="1000" decel="50000" fill="hold">
                                          <p:stCondLst>
                                            <p:cond delay="0"/>
                                          </p:stCondLst>
                                        </p:cTn>
                                        <p:tgtEl>
                                          <p:spTgt spid="1229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2291">
                                            <p:txEl>
                                              <p:pRg st="0" end="0"/>
                                            </p:txEl>
                                          </p:spTgt>
                                        </p:tgtEl>
                                        <p:attrNameLst>
                                          <p:attrName>ppt_x</p:attrName>
                                          <p:attrName>ppt_y</p:attrName>
                                        </p:attrNameLst>
                                      </p:cBhvr>
                                    </p:animMotion>
                                    <p:animEffect transition="in" filter="fade">
                                      <p:cBhvr>
                                        <p:cTn id="38" dur="1000"/>
                                        <p:tgtEl>
                                          <p:spTgt spid="12291">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nodeType="clickEffect">
                                  <p:stCondLst>
                                    <p:cond delay="0"/>
                                  </p:stCondLst>
                                  <p:childTnLst>
                                    <p:set>
                                      <p:cBhvr>
                                        <p:cTn id="42" dur="1" fill="hold">
                                          <p:stCondLst>
                                            <p:cond delay="0"/>
                                          </p:stCondLst>
                                        </p:cTn>
                                        <p:tgtEl>
                                          <p:spTgt spid="12290">
                                            <p:txEl>
                                              <p:pRg st="1" end="1"/>
                                            </p:txEl>
                                          </p:spTgt>
                                        </p:tgtEl>
                                        <p:attrNameLst>
                                          <p:attrName>style.visibility</p:attrName>
                                        </p:attrNameLst>
                                      </p:cBhvr>
                                      <p:to>
                                        <p:strVal val="visible"/>
                                      </p:to>
                                    </p:set>
                                    <p:animScale>
                                      <p:cBhvr>
                                        <p:cTn id="43" dur="1000" decel="50000" fill="hold">
                                          <p:stCondLst>
                                            <p:cond delay="0"/>
                                          </p:stCondLst>
                                        </p:cTn>
                                        <p:tgtEl>
                                          <p:spTgt spid="1229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2290">
                                            <p:txEl>
                                              <p:pRg st="1" end="1"/>
                                            </p:txEl>
                                          </p:spTgt>
                                        </p:tgtEl>
                                        <p:attrNameLst>
                                          <p:attrName>ppt_x</p:attrName>
                                          <p:attrName>ppt_y</p:attrName>
                                        </p:attrNameLst>
                                      </p:cBhvr>
                                    </p:animMotion>
                                    <p:animEffect transition="in" filter="fade">
                                      <p:cBhvr>
                                        <p:cTn id="45" dur="1000"/>
                                        <p:tgtEl>
                                          <p:spTgt spid="12290">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2" presetClass="entr" presetSubtype="0" fill="hold" nodeType="clickEffect">
                                  <p:stCondLst>
                                    <p:cond delay="0"/>
                                  </p:stCondLst>
                                  <p:childTnLst>
                                    <p:set>
                                      <p:cBhvr>
                                        <p:cTn id="49" dur="1" fill="hold">
                                          <p:stCondLst>
                                            <p:cond delay="0"/>
                                          </p:stCondLst>
                                        </p:cTn>
                                        <p:tgtEl>
                                          <p:spTgt spid="12291">
                                            <p:txEl>
                                              <p:pRg st="1" end="1"/>
                                            </p:txEl>
                                          </p:spTgt>
                                        </p:tgtEl>
                                        <p:attrNameLst>
                                          <p:attrName>style.visibility</p:attrName>
                                        </p:attrNameLst>
                                      </p:cBhvr>
                                      <p:to>
                                        <p:strVal val="visible"/>
                                      </p:to>
                                    </p:set>
                                    <p:animScale>
                                      <p:cBhvr>
                                        <p:cTn id="50" dur="1000" decel="50000" fill="hold">
                                          <p:stCondLst>
                                            <p:cond delay="0"/>
                                          </p:stCondLst>
                                        </p:cTn>
                                        <p:tgtEl>
                                          <p:spTgt spid="1229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2291">
                                            <p:txEl>
                                              <p:pRg st="1" end="1"/>
                                            </p:txEl>
                                          </p:spTgt>
                                        </p:tgtEl>
                                        <p:attrNameLst>
                                          <p:attrName>ppt_x</p:attrName>
                                          <p:attrName>ppt_y</p:attrName>
                                        </p:attrNameLst>
                                      </p:cBhvr>
                                    </p:animMotion>
                                    <p:animEffect transition="in" filter="fade">
                                      <p:cBhvr>
                                        <p:cTn id="52" dur="1000"/>
                                        <p:tgtEl>
                                          <p:spTgt spid="12291">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2" presetClass="entr" presetSubtype="0" fill="hold" nodeType="clickEffect">
                                  <p:stCondLst>
                                    <p:cond delay="0"/>
                                  </p:stCondLst>
                                  <p:childTnLst>
                                    <p:set>
                                      <p:cBhvr>
                                        <p:cTn id="56" dur="1" fill="hold">
                                          <p:stCondLst>
                                            <p:cond delay="0"/>
                                          </p:stCondLst>
                                        </p:cTn>
                                        <p:tgtEl>
                                          <p:spTgt spid="12290">
                                            <p:txEl>
                                              <p:pRg st="2" end="2"/>
                                            </p:txEl>
                                          </p:spTgt>
                                        </p:tgtEl>
                                        <p:attrNameLst>
                                          <p:attrName>style.visibility</p:attrName>
                                        </p:attrNameLst>
                                      </p:cBhvr>
                                      <p:to>
                                        <p:strVal val="visible"/>
                                      </p:to>
                                    </p:set>
                                    <p:animScale>
                                      <p:cBhvr>
                                        <p:cTn id="57" dur="1000" decel="50000" fill="hold">
                                          <p:stCondLst>
                                            <p:cond delay="0"/>
                                          </p:stCondLst>
                                        </p:cTn>
                                        <p:tgtEl>
                                          <p:spTgt spid="1229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2290">
                                            <p:txEl>
                                              <p:pRg st="2" end="2"/>
                                            </p:txEl>
                                          </p:spTgt>
                                        </p:tgtEl>
                                        <p:attrNameLst>
                                          <p:attrName>ppt_x</p:attrName>
                                          <p:attrName>ppt_y</p:attrName>
                                        </p:attrNameLst>
                                      </p:cBhvr>
                                    </p:animMotion>
                                    <p:animEffect transition="in" filter="fade">
                                      <p:cBhvr>
                                        <p:cTn id="59" dur="1000"/>
                                        <p:tgtEl>
                                          <p:spTgt spid="12290">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2" presetClass="entr" presetSubtype="0" fill="hold" nodeType="clickEffect">
                                  <p:stCondLst>
                                    <p:cond delay="0"/>
                                  </p:stCondLst>
                                  <p:childTnLst>
                                    <p:set>
                                      <p:cBhvr>
                                        <p:cTn id="63" dur="1" fill="hold">
                                          <p:stCondLst>
                                            <p:cond delay="0"/>
                                          </p:stCondLst>
                                        </p:cTn>
                                        <p:tgtEl>
                                          <p:spTgt spid="12291">
                                            <p:txEl>
                                              <p:pRg st="2" end="2"/>
                                            </p:txEl>
                                          </p:spTgt>
                                        </p:tgtEl>
                                        <p:attrNameLst>
                                          <p:attrName>style.visibility</p:attrName>
                                        </p:attrNameLst>
                                      </p:cBhvr>
                                      <p:to>
                                        <p:strVal val="visible"/>
                                      </p:to>
                                    </p:set>
                                    <p:animScale>
                                      <p:cBhvr>
                                        <p:cTn id="64" dur="1000" decel="50000" fill="hold">
                                          <p:stCondLst>
                                            <p:cond delay="0"/>
                                          </p:stCondLst>
                                        </p:cTn>
                                        <p:tgtEl>
                                          <p:spTgt spid="1229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2291">
                                            <p:txEl>
                                              <p:pRg st="2" end="2"/>
                                            </p:txEl>
                                          </p:spTgt>
                                        </p:tgtEl>
                                        <p:attrNameLst>
                                          <p:attrName>ppt_x</p:attrName>
                                          <p:attrName>ppt_y</p:attrName>
                                        </p:attrNameLst>
                                      </p:cBhvr>
                                    </p:animMotion>
                                    <p:animEffect transition="in" filter="fade">
                                      <p:cBhvr>
                                        <p:cTn id="66" dur="1000"/>
                                        <p:tgtEl>
                                          <p:spTgt spid="12291">
                                            <p:txEl>
                                              <p:pRg st="2" end="2"/>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2" presetClass="entr" presetSubtype="0" fill="hold" nodeType="clickEffect">
                                  <p:stCondLst>
                                    <p:cond delay="0"/>
                                  </p:stCondLst>
                                  <p:childTnLst>
                                    <p:set>
                                      <p:cBhvr>
                                        <p:cTn id="70" dur="1" fill="hold">
                                          <p:stCondLst>
                                            <p:cond delay="0"/>
                                          </p:stCondLst>
                                        </p:cTn>
                                        <p:tgtEl>
                                          <p:spTgt spid="12290">
                                            <p:txEl>
                                              <p:pRg st="3" end="3"/>
                                            </p:txEl>
                                          </p:spTgt>
                                        </p:tgtEl>
                                        <p:attrNameLst>
                                          <p:attrName>style.visibility</p:attrName>
                                        </p:attrNameLst>
                                      </p:cBhvr>
                                      <p:to>
                                        <p:strVal val="visible"/>
                                      </p:to>
                                    </p:set>
                                    <p:animScale>
                                      <p:cBhvr>
                                        <p:cTn id="71" dur="1000" decel="50000" fill="hold">
                                          <p:stCondLst>
                                            <p:cond delay="0"/>
                                          </p:stCondLst>
                                        </p:cTn>
                                        <p:tgtEl>
                                          <p:spTgt spid="1229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2290">
                                            <p:txEl>
                                              <p:pRg st="3" end="3"/>
                                            </p:txEl>
                                          </p:spTgt>
                                        </p:tgtEl>
                                        <p:attrNameLst>
                                          <p:attrName>ppt_x</p:attrName>
                                          <p:attrName>ppt_y</p:attrName>
                                        </p:attrNameLst>
                                      </p:cBhvr>
                                    </p:animMotion>
                                    <p:animEffect transition="in" filter="fade">
                                      <p:cBhvr>
                                        <p:cTn id="73" dur="1000"/>
                                        <p:tgtEl>
                                          <p:spTgt spid="12290">
                                            <p:txEl>
                                              <p:pRg st="3" end="3"/>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2" presetClass="entr" presetSubtype="0" fill="hold" nodeType="clickEffect">
                                  <p:stCondLst>
                                    <p:cond delay="0"/>
                                  </p:stCondLst>
                                  <p:childTnLst>
                                    <p:set>
                                      <p:cBhvr>
                                        <p:cTn id="77" dur="1" fill="hold">
                                          <p:stCondLst>
                                            <p:cond delay="0"/>
                                          </p:stCondLst>
                                        </p:cTn>
                                        <p:tgtEl>
                                          <p:spTgt spid="12291">
                                            <p:txEl>
                                              <p:pRg st="3" end="3"/>
                                            </p:txEl>
                                          </p:spTgt>
                                        </p:tgtEl>
                                        <p:attrNameLst>
                                          <p:attrName>style.visibility</p:attrName>
                                        </p:attrNameLst>
                                      </p:cBhvr>
                                      <p:to>
                                        <p:strVal val="visible"/>
                                      </p:to>
                                    </p:set>
                                    <p:animScale>
                                      <p:cBhvr>
                                        <p:cTn id="78" dur="1000" decel="50000" fill="hold">
                                          <p:stCondLst>
                                            <p:cond delay="0"/>
                                          </p:stCondLst>
                                        </p:cTn>
                                        <p:tgtEl>
                                          <p:spTgt spid="1229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2291">
                                            <p:txEl>
                                              <p:pRg st="3" end="3"/>
                                            </p:txEl>
                                          </p:spTgt>
                                        </p:tgtEl>
                                        <p:attrNameLst>
                                          <p:attrName>ppt_x</p:attrName>
                                          <p:attrName>ppt_y</p:attrName>
                                        </p:attrNameLst>
                                      </p:cBhvr>
                                    </p:animMotion>
                                    <p:animEffect transition="in" filter="fade">
                                      <p:cBhvr>
                                        <p:cTn id="80" dur="1000"/>
                                        <p:tgtEl>
                                          <p:spTgt spid="12291">
                                            <p:txEl>
                                              <p:pRg st="3" end="3"/>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2" presetClass="entr" presetSubtype="0" fill="hold" nodeType="clickEffect">
                                  <p:stCondLst>
                                    <p:cond delay="0"/>
                                  </p:stCondLst>
                                  <p:childTnLst>
                                    <p:set>
                                      <p:cBhvr>
                                        <p:cTn id="84" dur="1" fill="hold">
                                          <p:stCondLst>
                                            <p:cond delay="0"/>
                                          </p:stCondLst>
                                        </p:cTn>
                                        <p:tgtEl>
                                          <p:spTgt spid="12290">
                                            <p:txEl>
                                              <p:pRg st="4" end="4"/>
                                            </p:txEl>
                                          </p:spTgt>
                                        </p:tgtEl>
                                        <p:attrNameLst>
                                          <p:attrName>style.visibility</p:attrName>
                                        </p:attrNameLst>
                                      </p:cBhvr>
                                      <p:to>
                                        <p:strVal val="visible"/>
                                      </p:to>
                                    </p:set>
                                    <p:animScale>
                                      <p:cBhvr>
                                        <p:cTn id="85" dur="1000" decel="50000" fill="hold">
                                          <p:stCondLst>
                                            <p:cond delay="0"/>
                                          </p:stCondLst>
                                        </p:cTn>
                                        <p:tgtEl>
                                          <p:spTgt spid="1229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12290">
                                            <p:txEl>
                                              <p:pRg st="4" end="4"/>
                                            </p:txEl>
                                          </p:spTgt>
                                        </p:tgtEl>
                                        <p:attrNameLst>
                                          <p:attrName>ppt_x</p:attrName>
                                          <p:attrName>ppt_y</p:attrName>
                                        </p:attrNameLst>
                                      </p:cBhvr>
                                    </p:animMotion>
                                    <p:animEffect transition="in" filter="fade">
                                      <p:cBhvr>
                                        <p:cTn id="87" dur="1000"/>
                                        <p:tgtEl>
                                          <p:spTgt spid="12290">
                                            <p:txEl>
                                              <p:pRg st="4" end="4"/>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2" presetClass="entr" presetSubtype="0" fill="hold" nodeType="clickEffect">
                                  <p:stCondLst>
                                    <p:cond delay="0"/>
                                  </p:stCondLst>
                                  <p:childTnLst>
                                    <p:set>
                                      <p:cBhvr>
                                        <p:cTn id="91" dur="1" fill="hold">
                                          <p:stCondLst>
                                            <p:cond delay="0"/>
                                          </p:stCondLst>
                                        </p:cTn>
                                        <p:tgtEl>
                                          <p:spTgt spid="12291">
                                            <p:txEl>
                                              <p:pRg st="4" end="4"/>
                                            </p:txEl>
                                          </p:spTgt>
                                        </p:tgtEl>
                                        <p:attrNameLst>
                                          <p:attrName>style.visibility</p:attrName>
                                        </p:attrNameLst>
                                      </p:cBhvr>
                                      <p:to>
                                        <p:strVal val="visible"/>
                                      </p:to>
                                    </p:set>
                                    <p:animScale>
                                      <p:cBhvr>
                                        <p:cTn id="92" dur="1000" decel="50000" fill="hold">
                                          <p:stCondLst>
                                            <p:cond delay="0"/>
                                          </p:stCondLst>
                                        </p:cTn>
                                        <p:tgtEl>
                                          <p:spTgt spid="1229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12291">
                                            <p:txEl>
                                              <p:pRg st="4" end="4"/>
                                            </p:txEl>
                                          </p:spTgt>
                                        </p:tgtEl>
                                        <p:attrNameLst>
                                          <p:attrName>ppt_x</p:attrName>
                                          <p:attrName>ppt_y</p:attrName>
                                        </p:attrNameLst>
                                      </p:cBhvr>
                                    </p:animMotion>
                                    <p:animEffect transition="in" filter="fade">
                                      <p:cBhvr>
                                        <p:cTn id="94" dur="1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V="1">
            <a:off x="5689600" y="838200"/>
            <a:ext cx="0" cy="5638800"/>
          </a:xfrm>
          <a:prstGeom prst="line">
            <a:avLst/>
          </a:prstGeom>
          <a:noFill/>
          <a:ln w="9525">
            <a:solidFill>
              <a:schemeClr val="tx1"/>
            </a:solidFill>
            <a:round/>
            <a:headEnd/>
            <a:tailEnd/>
          </a:ln>
        </p:spPr>
        <p:txBody>
          <a:bodyPr/>
          <a:lstStyle/>
          <a:p>
            <a:endParaRPr lang="en-US"/>
          </a:p>
        </p:txBody>
      </p:sp>
      <p:sp>
        <p:nvSpPr>
          <p:cNvPr id="9219" name="Text Box 3"/>
          <p:cNvSpPr txBox="1">
            <a:spLocks noChangeArrowheads="1"/>
          </p:cNvSpPr>
          <p:nvPr/>
        </p:nvSpPr>
        <p:spPr bwMode="auto">
          <a:xfrm>
            <a:off x="6400800" y="792164"/>
            <a:ext cx="4775200" cy="625475"/>
          </a:xfrm>
          <a:prstGeom prst="rect">
            <a:avLst/>
          </a:prstGeom>
          <a:noFill/>
          <a:ln w="9525">
            <a:noFill/>
            <a:miter lim="800000"/>
            <a:headEnd/>
            <a:tailEnd/>
          </a:ln>
        </p:spPr>
        <p:txBody>
          <a:bodyPr>
            <a:spAutoFit/>
          </a:bodyPr>
          <a:lstStyle/>
          <a:p>
            <a:pPr algn="ctr" eaLnBrk="1" hangingPunct="1">
              <a:spcBef>
                <a:spcPct val="50000"/>
              </a:spcBef>
            </a:pPr>
            <a:r>
              <a:rPr lang="en-US" sz="3500" b="1" u="sng">
                <a:solidFill>
                  <a:srgbClr val="5E4781"/>
                </a:solidFill>
              </a:rPr>
              <a:t>GREAT WORD</a:t>
            </a:r>
          </a:p>
        </p:txBody>
      </p:sp>
      <p:sp>
        <p:nvSpPr>
          <p:cNvPr id="9220" name="Text Box 4"/>
          <p:cNvSpPr txBox="1">
            <a:spLocks noChangeArrowheads="1"/>
          </p:cNvSpPr>
          <p:nvPr/>
        </p:nvSpPr>
        <p:spPr bwMode="auto">
          <a:xfrm>
            <a:off x="203200" y="792164"/>
            <a:ext cx="4775200" cy="625475"/>
          </a:xfrm>
          <a:prstGeom prst="rect">
            <a:avLst/>
          </a:prstGeom>
          <a:noFill/>
          <a:ln w="9525">
            <a:noFill/>
            <a:miter lim="800000"/>
            <a:headEnd/>
            <a:tailEnd/>
          </a:ln>
        </p:spPr>
        <p:txBody>
          <a:bodyPr>
            <a:spAutoFit/>
          </a:bodyPr>
          <a:lstStyle/>
          <a:p>
            <a:pPr algn="ctr" eaLnBrk="1" hangingPunct="1">
              <a:spcBef>
                <a:spcPct val="50000"/>
              </a:spcBef>
            </a:pPr>
            <a:r>
              <a:rPr lang="en-US" sz="3500" b="1" u="sng">
                <a:solidFill>
                  <a:srgbClr val="5E4781"/>
                </a:solidFill>
              </a:rPr>
              <a:t>GOOD WORD</a:t>
            </a:r>
          </a:p>
        </p:txBody>
      </p:sp>
      <p:sp>
        <p:nvSpPr>
          <p:cNvPr id="13317" name="Text Box 5"/>
          <p:cNvSpPr txBox="1">
            <a:spLocks noChangeArrowheads="1"/>
          </p:cNvSpPr>
          <p:nvPr/>
        </p:nvSpPr>
        <p:spPr bwMode="auto">
          <a:xfrm>
            <a:off x="406400" y="2041526"/>
            <a:ext cx="2844800" cy="3292475"/>
          </a:xfrm>
          <a:prstGeom prst="rect">
            <a:avLst/>
          </a:prstGeom>
          <a:noFill/>
          <a:ln w="9525">
            <a:noFill/>
            <a:miter lim="800000"/>
            <a:headEnd/>
            <a:tailEnd/>
          </a:ln>
        </p:spPr>
        <p:txBody>
          <a:bodyPr>
            <a:spAutoFit/>
          </a:bodyPr>
          <a:lstStyle/>
          <a:p>
            <a:pPr eaLnBrk="1" hangingPunct="1">
              <a:spcBef>
                <a:spcPct val="50000"/>
              </a:spcBef>
            </a:pPr>
            <a:r>
              <a:rPr lang="en-US" sz="3000" b="1"/>
              <a:t>Attractive</a:t>
            </a:r>
          </a:p>
          <a:p>
            <a:pPr eaLnBrk="1" hangingPunct="1">
              <a:spcBef>
                <a:spcPct val="50000"/>
              </a:spcBef>
            </a:pPr>
            <a:r>
              <a:rPr lang="en-US" sz="3000" b="1"/>
              <a:t>Confident</a:t>
            </a:r>
          </a:p>
          <a:p>
            <a:pPr eaLnBrk="1" hangingPunct="1">
              <a:spcBef>
                <a:spcPct val="50000"/>
              </a:spcBef>
            </a:pPr>
            <a:r>
              <a:rPr lang="en-US" sz="3000" b="1"/>
              <a:t>Curious</a:t>
            </a:r>
          </a:p>
          <a:p>
            <a:pPr eaLnBrk="1" hangingPunct="1">
              <a:spcBef>
                <a:spcPct val="50000"/>
              </a:spcBef>
            </a:pPr>
            <a:r>
              <a:rPr lang="en-US" sz="3000" b="1"/>
              <a:t>Fast </a:t>
            </a:r>
          </a:p>
          <a:p>
            <a:pPr eaLnBrk="1" hangingPunct="1">
              <a:spcBef>
                <a:spcPct val="50000"/>
              </a:spcBef>
            </a:pPr>
            <a:r>
              <a:rPr lang="en-US" sz="3000" b="1"/>
              <a:t>Fortunate</a:t>
            </a:r>
          </a:p>
        </p:txBody>
      </p:sp>
      <p:sp>
        <p:nvSpPr>
          <p:cNvPr id="13318" name="Text Box 6"/>
          <p:cNvSpPr txBox="1">
            <a:spLocks noChangeArrowheads="1"/>
          </p:cNvSpPr>
          <p:nvPr/>
        </p:nvSpPr>
        <p:spPr bwMode="auto">
          <a:xfrm>
            <a:off x="6705600" y="2041526"/>
            <a:ext cx="4368800" cy="3292475"/>
          </a:xfrm>
          <a:prstGeom prst="rect">
            <a:avLst/>
          </a:prstGeom>
          <a:noFill/>
          <a:ln w="9525">
            <a:noFill/>
            <a:miter lim="800000"/>
            <a:headEnd/>
            <a:tailEnd/>
          </a:ln>
        </p:spPr>
        <p:txBody>
          <a:bodyPr>
            <a:spAutoFit/>
          </a:bodyPr>
          <a:lstStyle/>
          <a:p>
            <a:pPr eaLnBrk="1" hangingPunct="1">
              <a:spcBef>
                <a:spcPct val="50000"/>
              </a:spcBef>
            </a:pPr>
            <a:r>
              <a:rPr lang="en-US" sz="3000" b="1"/>
              <a:t>Gorgeous</a:t>
            </a:r>
          </a:p>
          <a:p>
            <a:pPr eaLnBrk="1" hangingPunct="1">
              <a:spcBef>
                <a:spcPct val="50000"/>
              </a:spcBef>
            </a:pPr>
            <a:r>
              <a:rPr lang="en-US" sz="3000" b="1"/>
              <a:t>Unstoppable</a:t>
            </a:r>
          </a:p>
          <a:p>
            <a:pPr eaLnBrk="1" hangingPunct="1">
              <a:spcBef>
                <a:spcPct val="50000"/>
              </a:spcBef>
            </a:pPr>
            <a:r>
              <a:rPr lang="en-US" sz="3000" b="1"/>
              <a:t>Fascinated</a:t>
            </a:r>
          </a:p>
          <a:p>
            <a:pPr eaLnBrk="1" hangingPunct="1">
              <a:spcBef>
                <a:spcPct val="50000"/>
              </a:spcBef>
            </a:pPr>
            <a:r>
              <a:rPr lang="en-US" sz="3000" b="1"/>
              <a:t>Ballistic</a:t>
            </a:r>
          </a:p>
          <a:p>
            <a:pPr eaLnBrk="1" hangingPunct="1">
              <a:spcBef>
                <a:spcPct val="50000"/>
              </a:spcBef>
            </a:pPr>
            <a:r>
              <a:rPr lang="en-US" sz="3000" b="1"/>
              <a:t>Blessed</a:t>
            </a:r>
          </a:p>
        </p:txBody>
      </p:sp>
      <p:grpSp>
        <p:nvGrpSpPr>
          <p:cNvPr id="2" name="Group 7"/>
          <p:cNvGrpSpPr>
            <a:grpSpLocks/>
          </p:cNvGrpSpPr>
          <p:nvPr/>
        </p:nvGrpSpPr>
        <p:grpSpPr bwMode="auto">
          <a:xfrm>
            <a:off x="0" y="6477000"/>
            <a:ext cx="12192000" cy="381000"/>
            <a:chOff x="0" y="4080"/>
            <a:chExt cx="5760" cy="240"/>
          </a:xfrm>
        </p:grpSpPr>
        <p:sp>
          <p:nvSpPr>
            <p:cNvPr id="9224" name="Rectangle 8"/>
            <p:cNvSpPr>
              <a:spLocks noChangeArrowheads="1"/>
            </p:cNvSpPr>
            <p:nvPr/>
          </p:nvSpPr>
          <p:spPr bwMode="auto">
            <a:xfrm>
              <a:off x="1152" y="4080"/>
              <a:ext cx="4608" cy="240"/>
            </a:xfrm>
            <a:prstGeom prst="rect">
              <a:avLst/>
            </a:prstGeom>
            <a:solidFill>
              <a:srgbClr val="5E4781"/>
            </a:solidFill>
            <a:ln w="9525">
              <a:solidFill>
                <a:schemeClr val="tx1"/>
              </a:solidFill>
              <a:miter lim="800000"/>
              <a:headEnd/>
              <a:tailEnd/>
            </a:ln>
          </p:spPr>
          <p:txBody>
            <a:bodyPr wrap="none" anchor="ctr"/>
            <a:lstStyle/>
            <a:p>
              <a:pPr eaLnBrk="1" hangingPunct="1"/>
              <a:endParaRPr lang="en-US"/>
            </a:p>
          </p:txBody>
        </p:sp>
        <p:sp>
          <p:nvSpPr>
            <p:cNvPr id="9225" name="Rectangle 9"/>
            <p:cNvSpPr>
              <a:spLocks noChangeArrowheads="1"/>
            </p:cNvSpPr>
            <p:nvPr/>
          </p:nvSpPr>
          <p:spPr bwMode="auto">
            <a:xfrm>
              <a:off x="0" y="4080"/>
              <a:ext cx="1296" cy="240"/>
            </a:xfrm>
            <a:prstGeom prst="rect">
              <a:avLst/>
            </a:prstGeom>
            <a:solidFill>
              <a:schemeClr val="folHlink"/>
            </a:solidFill>
            <a:ln w="9525">
              <a:solidFill>
                <a:schemeClr val="tx1"/>
              </a:solidFill>
              <a:miter lim="800000"/>
              <a:headEnd/>
              <a:tailEnd/>
            </a:ln>
          </p:spPr>
          <p:txBody>
            <a:bodyPr wrap="none" anchor="ctr"/>
            <a:lstStyle/>
            <a:p>
              <a:pPr eaLnBrk="1" hangingPunct="1"/>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fade">
                                      <p:cBhvr>
                                        <p:cTn id="7" dur="800" decel="100000"/>
                                        <p:tgtEl>
                                          <p:spTgt spid="13317">
                                            <p:txEl>
                                              <p:pRg st="0" end="0"/>
                                            </p:txEl>
                                          </p:spTgt>
                                        </p:tgtEl>
                                      </p:cBhvr>
                                    </p:animEffect>
                                    <p:anim calcmode="lin" valueType="num">
                                      <p:cBhvr>
                                        <p:cTn id="8" dur="800" decel="100000" fill="hold"/>
                                        <p:tgtEl>
                                          <p:spTgt spid="1331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331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331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3318">
                                            <p:txEl>
                                              <p:pRg st="0" end="0"/>
                                            </p:txEl>
                                          </p:spTgt>
                                        </p:tgtEl>
                                        <p:attrNameLst>
                                          <p:attrName>style.visibility</p:attrName>
                                        </p:attrNameLst>
                                      </p:cBhvr>
                                      <p:to>
                                        <p:strVal val="visible"/>
                                      </p:to>
                                    </p:set>
                                    <p:animEffect transition="in" filter="fade">
                                      <p:cBhvr>
                                        <p:cTn id="17" dur="800" decel="100000"/>
                                        <p:tgtEl>
                                          <p:spTgt spid="13318">
                                            <p:txEl>
                                              <p:pRg st="0" end="0"/>
                                            </p:txEl>
                                          </p:spTgt>
                                        </p:tgtEl>
                                      </p:cBhvr>
                                    </p:animEffect>
                                    <p:anim calcmode="lin" valueType="num">
                                      <p:cBhvr>
                                        <p:cTn id="18" dur="800" decel="100000" fill="hold"/>
                                        <p:tgtEl>
                                          <p:spTgt spid="13318">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3318">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3318">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3318">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331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3317">
                                            <p:txEl>
                                              <p:pRg st="1" end="1"/>
                                            </p:txEl>
                                          </p:spTgt>
                                        </p:tgtEl>
                                        <p:attrNameLst>
                                          <p:attrName>style.visibility</p:attrName>
                                        </p:attrNameLst>
                                      </p:cBhvr>
                                      <p:to>
                                        <p:strVal val="visible"/>
                                      </p:to>
                                    </p:set>
                                    <p:animEffect transition="in" filter="fade">
                                      <p:cBhvr>
                                        <p:cTn id="27" dur="800" decel="100000"/>
                                        <p:tgtEl>
                                          <p:spTgt spid="13317">
                                            <p:txEl>
                                              <p:pRg st="1" end="1"/>
                                            </p:txEl>
                                          </p:spTgt>
                                        </p:tgtEl>
                                      </p:cBhvr>
                                    </p:animEffect>
                                    <p:anim calcmode="lin" valueType="num">
                                      <p:cBhvr>
                                        <p:cTn id="28" dur="800" decel="100000" fill="hold"/>
                                        <p:tgtEl>
                                          <p:spTgt spid="13317">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3317">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3317">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317">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31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3318">
                                            <p:txEl>
                                              <p:pRg st="1" end="1"/>
                                            </p:txEl>
                                          </p:spTgt>
                                        </p:tgtEl>
                                        <p:attrNameLst>
                                          <p:attrName>style.visibility</p:attrName>
                                        </p:attrNameLst>
                                      </p:cBhvr>
                                      <p:to>
                                        <p:strVal val="visible"/>
                                      </p:to>
                                    </p:set>
                                    <p:animEffect transition="in" filter="fade">
                                      <p:cBhvr>
                                        <p:cTn id="37" dur="800" decel="100000"/>
                                        <p:tgtEl>
                                          <p:spTgt spid="13318">
                                            <p:txEl>
                                              <p:pRg st="1" end="1"/>
                                            </p:txEl>
                                          </p:spTgt>
                                        </p:tgtEl>
                                      </p:cBhvr>
                                    </p:animEffect>
                                    <p:anim calcmode="lin" valueType="num">
                                      <p:cBhvr>
                                        <p:cTn id="38" dur="800" decel="100000" fill="hold"/>
                                        <p:tgtEl>
                                          <p:spTgt spid="13318">
                                            <p:txEl>
                                              <p:pRg st="1" end="1"/>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3318">
                                            <p:txEl>
                                              <p:pRg st="1" end="1"/>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3318">
                                            <p:txEl>
                                              <p:pRg st="1" end="1"/>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318">
                                            <p:txEl>
                                              <p:pRg st="1" end="1"/>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31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13317">
                                            <p:txEl>
                                              <p:pRg st="2" end="2"/>
                                            </p:txEl>
                                          </p:spTgt>
                                        </p:tgtEl>
                                        <p:attrNameLst>
                                          <p:attrName>style.visibility</p:attrName>
                                        </p:attrNameLst>
                                      </p:cBhvr>
                                      <p:to>
                                        <p:strVal val="visible"/>
                                      </p:to>
                                    </p:set>
                                    <p:animEffect transition="in" filter="fade">
                                      <p:cBhvr>
                                        <p:cTn id="47" dur="800" decel="100000"/>
                                        <p:tgtEl>
                                          <p:spTgt spid="13317">
                                            <p:txEl>
                                              <p:pRg st="2" end="2"/>
                                            </p:txEl>
                                          </p:spTgt>
                                        </p:tgtEl>
                                      </p:cBhvr>
                                    </p:animEffect>
                                    <p:anim calcmode="lin" valueType="num">
                                      <p:cBhvr>
                                        <p:cTn id="48" dur="800" decel="100000" fill="hold"/>
                                        <p:tgtEl>
                                          <p:spTgt spid="13317">
                                            <p:txEl>
                                              <p:pRg st="2" end="2"/>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3317">
                                            <p:txEl>
                                              <p:pRg st="2" end="2"/>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3317">
                                            <p:txEl>
                                              <p:pRg st="2" end="2"/>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3317">
                                            <p:txEl>
                                              <p:pRg st="2" end="2"/>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331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13318">
                                            <p:txEl>
                                              <p:pRg st="2" end="2"/>
                                            </p:txEl>
                                          </p:spTgt>
                                        </p:tgtEl>
                                        <p:attrNameLst>
                                          <p:attrName>style.visibility</p:attrName>
                                        </p:attrNameLst>
                                      </p:cBhvr>
                                      <p:to>
                                        <p:strVal val="visible"/>
                                      </p:to>
                                    </p:set>
                                    <p:animEffect transition="in" filter="fade">
                                      <p:cBhvr>
                                        <p:cTn id="57" dur="800" decel="100000"/>
                                        <p:tgtEl>
                                          <p:spTgt spid="13318">
                                            <p:txEl>
                                              <p:pRg st="2" end="2"/>
                                            </p:txEl>
                                          </p:spTgt>
                                        </p:tgtEl>
                                      </p:cBhvr>
                                    </p:animEffect>
                                    <p:anim calcmode="lin" valueType="num">
                                      <p:cBhvr>
                                        <p:cTn id="58" dur="800" decel="100000" fill="hold"/>
                                        <p:tgtEl>
                                          <p:spTgt spid="13318">
                                            <p:txEl>
                                              <p:pRg st="2" end="2"/>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3318">
                                            <p:txEl>
                                              <p:pRg st="2" end="2"/>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3318">
                                            <p:txEl>
                                              <p:pRg st="2" end="2"/>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3318">
                                            <p:txEl>
                                              <p:pRg st="2" end="2"/>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331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nodeType="clickEffect">
                                  <p:stCondLst>
                                    <p:cond delay="0"/>
                                  </p:stCondLst>
                                  <p:childTnLst>
                                    <p:set>
                                      <p:cBhvr>
                                        <p:cTn id="66" dur="1" fill="hold">
                                          <p:stCondLst>
                                            <p:cond delay="0"/>
                                          </p:stCondLst>
                                        </p:cTn>
                                        <p:tgtEl>
                                          <p:spTgt spid="13317">
                                            <p:txEl>
                                              <p:pRg st="3" end="3"/>
                                            </p:txEl>
                                          </p:spTgt>
                                        </p:tgtEl>
                                        <p:attrNameLst>
                                          <p:attrName>style.visibility</p:attrName>
                                        </p:attrNameLst>
                                      </p:cBhvr>
                                      <p:to>
                                        <p:strVal val="visible"/>
                                      </p:to>
                                    </p:set>
                                    <p:animEffect transition="in" filter="fade">
                                      <p:cBhvr>
                                        <p:cTn id="67" dur="800" decel="100000"/>
                                        <p:tgtEl>
                                          <p:spTgt spid="13317">
                                            <p:txEl>
                                              <p:pRg st="3" end="3"/>
                                            </p:txEl>
                                          </p:spTgt>
                                        </p:tgtEl>
                                      </p:cBhvr>
                                    </p:animEffect>
                                    <p:anim calcmode="lin" valueType="num">
                                      <p:cBhvr>
                                        <p:cTn id="68" dur="800" decel="100000" fill="hold"/>
                                        <p:tgtEl>
                                          <p:spTgt spid="13317">
                                            <p:txEl>
                                              <p:pRg st="3" end="3"/>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3317">
                                            <p:txEl>
                                              <p:pRg st="3" end="3"/>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3317">
                                            <p:txEl>
                                              <p:pRg st="3" end="3"/>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3317">
                                            <p:txEl>
                                              <p:pRg st="3" end="3"/>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331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0" presetClass="entr" presetSubtype="0" fill="hold" nodeType="clickEffect">
                                  <p:stCondLst>
                                    <p:cond delay="0"/>
                                  </p:stCondLst>
                                  <p:childTnLst>
                                    <p:set>
                                      <p:cBhvr>
                                        <p:cTn id="76" dur="1" fill="hold">
                                          <p:stCondLst>
                                            <p:cond delay="0"/>
                                          </p:stCondLst>
                                        </p:cTn>
                                        <p:tgtEl>
                                          <p:spTgt spid="13318">
                                            <p:txEl>
                                              <p:pRg st="3" end="3"/>
                                            </p:txEl>
                                          </p:spTgt>
                                        </p:tgtEl>
                                        <p:attrNameLst>
                                          <p:attrName>style.visibility</p:attrName>
                                        </p:attrNameLst>
                                      </p:cBhvr>
                                      <p:to>
                                        <p:strVal val="visible"/>
                                      </p:to>
                                    </p:set>
                                    <p:animEffect transition="in" filter="fade">
                                      <p:cBhvr>
                                        <p:cTn id="77" dur="800" decel="100000"/>
                                        <p:tgtEl>
                                          <p:spTgt spid="13318">
                                            <p:txEl>
                                              <p:pRg st="3" end="3"/>
                                            </p:txEl>
                                          </p:spTgt>
                                        </p:tgtEl>
                                      </p:cBhvr>
                                    </p:animEffect>
                                    <p:anim calcmode="lin" valueType="num">
                                      <p:cBhvr>
                                        <p:cTn id="78" dur="800" decel="100000" fill="hold"/>
                                        <p:tgtEl>
                                          <p:spTgt spid="13318">
                                            <p:txEl>
                                              <p:pRg st="3" end="3"/>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3318">
                                            <p:txEl>
                                              <p:pRg st="3" end="3"/>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3318">
                                            <p:txEl>
                                              <p:pRg st="3" end="3"/>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3318">
                                            <p:txEl>
                                              <p:pRg st="3" end="3"/>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3318">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0" presetClass="entr" presetSubtype="0" fill="hold" nodeType="clickEffect">
                                  <p:stCondLst>
                                    <p:cond delay="0"/>
                                  </p:stCondLst>
                                  <p:childTnLst>
                                    <p:set>
                                      <p:cBhvr>
                                        <p:cTn id="86" dur="1" fill="hold">
                                          <p:stCondLst>
                                            <p:cond delay="0"/>
                                          </p:stCondLst>
                                        </p:cTn>
                                        <p:tgtEl>
                                          <p:spTgt spid="13317">
                                            <p:txEl>
                                              <p:pRg st="4" end="4"/>
                                            </p:txEl>
                                          </p:spTgt>
                                        </p:tgtEl>
                                        <p:attrNameLst>
                                          <p:attrName>style.visibility</p:attrName>
                                        </p:attrNameLst>
                                      </p:cBhvr>
                                      <p:to>
                                        <p:strVal val="visible"/>
                                      </p:to>
                                    </p:set>
                                    <p:animEffect transition="in" filter="fade">
                                      <p:cBhvr>
                                        <p:cTn id="87" dur="800" decel="100000"/>
                                        <p:tgtEl>
                                          <p:spTgt spid="13317">
                                            <p:txEl>
                                              <p:pRg st="4" end="4"/>
                                            </p:txEl>
                                          </p:spTgt>
                                        </p:tgtEl>
                                      </p:cBhvr>
                                    </p:animEffect>
                                    <p:anim calcmode="lin" valueType="num">
                                      <p:cBhvr>
                                        <p:cTn id="88" dur="800" decel="100000" fill="hold"/>
                                        <p:tgtEl>
                                          <p:spTgt spid="13317">
                                            <p:txEl>
                                              <p:pRg st="4" end="4"/>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13317">
                                            <p:txEl>
                                              <p:pRg st="4" end="4"/>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13317">
                                            <p:txEl>
                                              <p:pRg st="4" end="4"/>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3317">
                                            <p:txEl>
                                              <p:pRg st="4" end="4"/>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331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0" presetClass="entr" presetSubtype="0" fill="hold" nodeType="clickEffect">
                                  <p:stCondLst>
                                    <p:cond delay="0"/>
                                  </p:stCondLst>
                                  <p:childTnLst>
                                    <p:set>
                                      <p:cBhvr>
                                        <p:cTn id="96" dur="1" fill="hold">
                                          <p:stCondLst>
                                            <p:cond delay="0"/>
                                          </p:stCondLst>
                                        </p:cTn>
                                        <p:tgtEl>
                                          <p:spTgt spid="13318">
                                            <p:txEl>
                                              <p:pRg st="4" end="4"/>
                                            </p:txEl>
                                          </p:spTgt>
                                        </p:tgtEl>
                                        <p:attrNameLst>
                                          <p:attrName>style.visibility</p:attrName>
                                        </p:attrNameLst>
                                      </p:cBhvr>
                                      <p:to>
                                        <p:strVal val="visible"/>
                                      </p:to>
                                    </p:set>
                                    <p:animEffect transition="in" filter="fade">
                                      <p:cBhvr>
                                        <p:cTn id="97" dur="800" decel="100000"/>
                                        <p:tgtEl>
                                          <p:spTgt spid="13318">
                                            <p:txEl>
                                              <p:pRg st="4" end="4"/>
                                            </p:txEl>
                                          </p:spTgt>
                                        </p:tgtEl>
                                      </p:cBhvr>
                                    </p:animEffect>
                                    <p:anim calcmode="lin" valueType="num">
                                      <p:cBhvr>
                                        <p:cTn id="98" dur="800" decel="100000" fill="hold"/>
                                        <p:tgtEl>
                                          <p:spTgt spid="13318">
                                            <p:txEl>
                                              <p:pRg st="4" end="4"/>
                                            </p:txEl>
                                          </p:spTgt>
                                        </p:tgtEl>
                                        <p:attrNameLst>
                                          <p:attrName>style.rotation</p:attrName>
                                        </p:attrNameLst>
                                      </p:cBhvr>
                                      <p:tavLst>
                                        <p:tav tm="0">
                                          <p:val>
                                            <p:fltVal val="-90"/>
                                          </p:val>
                                        </p:tav>
                                        <p:tav tm="100000">
                                          <p:val>
                                            <p:fltVal val="0"/>
                                          </p:val>
                                        </p:tav>
                                      </p:tavLst>
                                    </p:anim>
                                    <p:anim calcmode="lin" valueType="num">
                                      <p:cBhvr>
                                        <p:cTn id="99" dur="800" decel="100000" fill="hold"/>
                                        <p:tgtEl>
                                          <p:spTgt spid="13318">
                                            <p:txEl>
                                              <p:pRg st="4" end="4"/>
                                            </p:tx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13318">
                                            <p:txEl>
                                              <p:pRg st="4" end="4"/>
                                            </p:tx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13318">
                                            <p:txEl>
                                              <p:pRg st="4" end="4"/>
                                            </p:tx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13318">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400800" y="762001"/>
            <a:ext cx="4775200" cy="625475"/>
          </a:xfrm>
          <a:prstGeom prst="rect">
            <a:avLst/>
          </a:prstGeom>
          <a:noFill/>
          <a:ln w="9525">
            <a:noFill/>
            <a:miter lim="800000"/>
            <a:headEnd/>
            <a:tailEnd/>
          </a:ln>
        </p:spPr>
        <p:txBody>
          <a:bodyPr>
            <a:spAutoFit/>
          </a:bodyPr>
          <a:lstStyle/>
          <a:p>
            <a:pPr algn="ctr" eaLnBrk="1" hangingPunct="1">
              <a:spcBef>
                <a:spcPct val="50000"/>
              </a:spcBef>
            </a:pPr>
            <a:r>
              <a:rPr lang="en-US" sz="3500" b="1" u="sng">
                <a:solidFill>
                  <a:srgbClr val="5E4781"/>
                </a:solidFill>
              </a:rPr>
              <a:t>GREAT WORD</a:t>
            </a:r>
          </a:p>
        </p:txBody>
      </p:sp>
      <p:sp>
        <p:nvSpPr>
          <p:cNvPr id="10243" name="Text Box 3"/>
          <p:cNvSpPr txBox="1">
            <a:spLocks noChangeArrowheads="1"/>
          </p:cNvSpPr>
          <p:nvPr/>
        </p:nvSpPr>
        <p:spPr bwMode="auto">
          <a:xfrm>
            <a:off x="406400" y="762001"/>
            <a:ext cx="4775200" cy="625475"/>
          </a:xfrm>
          <a:prstGeom prst="rect">
            <a:avLst/>
          </a:prstGeom>
          <a:noFill/>
          <a:ln w="9525">
            <a:noFill/>
            <a:miter lim="800000"/>
            <a:headEnd/>
            <a:tailEnd/>
          </a:ln>
        </p:spPr>
        <p:txBody>
          <a:bodyPr>
            <a:spAutoFit/>
          </a:bodyPr>
          <a:lstStyle/>
          <a:p>
            <a:pPr algn="ctr" eaLnBrk="1" hangingPunct="1">
              <a:spcBef>
                <a:spcPct val="50000"/>
              </a:spcBef>
            </a:pPr>
            <a:r>
              <a:rPr lang="en-US" sz="3500" b="1" u="sng">
                <a:solidFill>
                  <a:srgbClr val="5E4781"/>
                </a:solidFill>
              </a:rPr>
              <a:t>GOOD WORD</a:t>
            </a:r>
          </a:p>
        </p:txBody>
      </p:sp>
      <p:sp>
        <p:nvSpPr>
          <p:cNvPr id="14340" name="Text Box 4"/>
          <p:cNvSpPr txBox="1">
            <a:spLocks noChangeArrowheads="1"/>
          </p:cNvSpPr>
          <p:nvPr/>
        </p:nvSpPr>
        <p:spPr bwMode="auto">
          <a:xfrm>
            <a:off x="1117600" y="2073275"/>
            <a:ext cx="2844800" cy="3292475"/>
          </a:xfrm>
          <a:prstGeom prst="rect">
            <a:avLst/>
          </a:prstGeom>
          <a:noFill/>
          <a:ln w="9525">
            <a:noFill/>
            <a:miter lim="800000"/>
            <a:headEnd/>
            <a:tailEnd/>
          </a:ln>
        </p:spPr>
        <p:txBody>
          <a:bodyPr>
            <a:spAutoFit/>
          </a:bodyPr>
          <a:lstStyle/>
          <a:p>
            <a:pPr eaLnBrk="1" hangingPunct="1">
              <a:spcBef>
                <a:spcPct val="50000"/>
              </a:spcBef>
            </a:pPr>
            <a:r>
              <a:rPr lang="en-US" sz="3000" b="1"/>
              <a:t>Interesting</a:t>
            </a:r>
          </a:p>
          <a:p>
            <a:pPr eaLnBrk="1" hangingPunct="1">
              <a:spcBef>
                <a:spcPct val="50000"/>
              </a:spcBef>
            </a:pPr>
            <a:r>
              <a:rPr lang="en-US" sz="3000" b="1"/>
              <a:t>Like </a:t>
            </a:r>
          </a:p>
          <a:p>
            <a:pPr eaLnBrk="1" hangingPunct="1">
              <a:spcBef>
                <a:spcPct val="50000"/>
              </a:spcBef>
            </a:pPr>
            <a:r>
              <a:rPr lang="en-US" sz="3000" b="1"/>
              <a:t>Nice</a:t>
            </a:r>
          </a:p>
          <a:p>
            <a:pPr eaLnBrk="1" hangingPunct="1">
              <a:spcBef>
                <a:spcPct val="50000"/>
              </a:spcBef>
            </a:pPr>
            <a:r>
              <a:rPr lang="en-US" sz="3000" b="1"/>
              <a:t>Quick</a:t>
            </a:r>
          </a:p>
          <a:p>
            <a:pPr eaLnBrk="1" hangingPunct="1">
              <a:spcBef>
                <a:spcPct val="50000"/>
              </a:spcBef>
            </a:pPr>
            <a:r>
              <a:rPr lang="en-US" sz="3000" b="1"/>
              <a:t>Smart</a:t>
            </a:r>
          </a:p>
        </p:txBody>
      </p:sp>
      <p:sp>
        <p:nvSpPr>
          <p:cNvPr id="14341" name="Text Box 5"/>
          <p:cNvSpPr txBox="1">
            <a:spLocks noChangeArrowheads="1"/>
          </p:cNvSpPr>
          <p:nvPr/>
        </p:nvSpPr>
        <p:spPr bwMode="auto">
          <a:xfrm>
            <a:off x="6705600" y="2073275"/>
            <a:ext cx="4368800" cy="3292475"/>
          </a:xfrm>
          <a:prstGeom prst="rect">
            <a:avLst/>
          </a:prstGeom>
          <a:noFill/>
          <a:ln w="9525">
            <a:noFill/>
            <a:miter lim="800000"/>
            <a:headEnd/>
            <a:tailEnd/>
          </a:ln>
        </p:spPr>
        <p:txBody>
          <a:bodyPr>
            <a:spAutoFit/>
          </a:bodyPr>
          <a:lstStyle/>
          <a:p>
            <a:pPr eaLnBrk="1" hangingPunct="1">
              <a:spcBef>
                <a:spcPct val="50000"/>
              </a:spcBef>
            </a:pPr>
            <a:r>
              <a:rPr lang="en-US" sz="3000" b="1"/>
              <a:t>Captivating</a:t>
            </a:r>
          </a:p>
          <a:p>
            <a:pPr eaLnBrk="1" hangingPunct="1">
              <a:spcBef>
                <a:spcPct val="50000"/>
              </a:spcBef>
            </a:pPr>
            <a:r>
              <a:rPr lang="en-US" sz="3000" b="1"/>
              <a:t>Relish</a:t>
            </a:r>
          </a:p>
          <a:p>
            <a:pPr eaLnBrk="1" hangingPunct="1">
              <a:spcBef>
                <a:spcPct val="50000"/>
              </a:spcBef>
            </a:pPr>
            <a:r>
              <a:rPr lang="en-US" sz="3000" b="1"/>
              <a:t>Fantastic</a:t>
            </a:r>
          </a:p>
          <a:p>
            <a:pPr eaLnBrk="1" hangingPunct="1">
              <a:spcBef>
                <a:spcPct val="50000"/>
              </a:spcBef>
            </a:pPr>
            <a:r>
              <a:rPr lang="en-US" sz="3000" b="1"/>
              <a:t>Explosive</a:t>
            </a:r>
          </a:p>
          <a:p>
            <a:pPr eaLnBrk="1" hangingPunct="1">
              <a:spcBef>
                <a:spcPct val="50000"/>
              </a:spcBef>
            </a:pPr>
            <a:r>
              <a:rPr lang="en-US" sz="3000" b="1"/>
              <a:t>Gifted</a:t>
            </a:r>
          </a:p>
        </p:txBody>
      </p:sp>
      <p:grpSp>
        <p:nvGrpSpPr>
          <p:cNvPr id="2" name="Group 6"/>
          <p:cNvGrpSpPr>
            <a:grpSpLocks/>
          </p:cNvGrpSpPr>
          <p:nvPr/>
        </p:nvGrpSpPr>
        <p:grpSpPr bwMode="auto">
          <a:xfrm>
            <a:off x="0" y="6477000"/>
            <a:ext cx="12192000" cy="381000"/>
            <a:chOff x="0" y="4080"/>
            <a:chExt cx="5760" cy="240"/>
          </a:xfrm>
        </p:grpSpPr>
        <p:sp>
          <p:nvSpPr>
            <p:cNvPr id="10248" name="Rectangle 7"/>
            <p:cNvSpPr>
              <a:spLocks noChangeArrowheads="1"/>
            </p:cNvSpPr>
            <p:nvPr/>
          </p:nvSpPr>
          <p:spPr bwMode="auto">
            <a:xfrm>
              <a:off x="1152" y="4080"/>
              <a:ext cx="4608" cy="240"/>
            </a:xfrm>
            <a:prstGeom prst="rect">
              <a:avLst/>
            </a:prstGeom>
            <a:solidFill>
              <a:srgbClr val="5E4781"/>
            </a:solidFill>
            <a:ln w="9525">
              <a:solidFill>
                <a:schemeClr val="tx1"/>
              </a:solidFill>
              <a:miter lim="800000"/>
              <a:headEnd/>
              <a:tailEnd/>
            </a:ln>
          </p:spPr>
          <p:txBody>
            <a:bodyPr wrap="none" anchor="ctr"/>
            <a:lstStyle/>
            <a:p>
              <a:pPr eaLnBrk="1" hangingPunct="1"/>
              <a:endParaRPr lang="en-US"/>
            </a:p>
          </p:txBody>
        </p:sp>
        <p:sp>
          <p:nvSpPr>
            <p:cNvPr id="10249" name="Rectangle 8"/>
            <p:cNvSpPr>
              <a:spLocks noChangeArrowheads="1"/>
            </p:cNvSpPr>
            <p:nvPr/>
          </p:nvSpPr>
          <p:spPr bwMode="auto">
            <a:xfrm>
              <a:off x="0" y="4080"/>
              <a:ext cx="1296" cy="240"/>
            </a:xfrm>
            <a:prstGeom prst="rect">
              <a:avLst/>
            </a:prstGeom>
            <a:solidFill>
              <a:schemeClr val="folHlink"/>
            </a:solidFill>
            <a:ln w="9525">
              <a:solidFill>
                <a:schemeClr val="tx1"/>
              </a:solidFill>
              <a:miter lim="800000"/>
              <a:headEnd/>
              <a:tailEnd/>
            </a:ln>
          </p:spPr>
          <p:txBody>
            <a:bodyPr wrap="none" anchor="ctr"/>
            <a:lstStyle/>
            <a:p>
              <a:pPr eaLnBrk="1" hangingPunct="1"/>
              <a:endParaRPr lang="en-US"/>
            </a:p>
          </p:txBody>
        </p:sp>
      </p:grpSp>
      <p:sp>
        <p:nvSpPr>
          <p:cNvPr id="10247" name="Line 9"/>
          <p:cNvSpPr>
            <a:spLocks noChangeShapeType="1"/>
          </p:cNvSpPr>
          <p:nvPr/>
        </p:nvSpPr>
        <p:spPr bwMode="auto">
          <a:xfrm flipV="1">
            <a:off x="5689600" y="930275"/>
            <a:ext cx="0" cy="5029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800" decel="100000"/>
                                        <p:tgtEl>
                                          <p:spTgt spid="14340">
                                            <p:txEl>
                                              <p:pRg st="0" end="0"/>
                                            </p:txEl>
                                          </p:spTgt>
                                        </p:tgtEl>
                                      </p:cBhvr>
                                    </p:animEffect>
                                    <p:anim calcmode="lin" valueType="num">
                                      <p:cBhvr>
                                        <p:cTn id="8" dur="800" decel="100000" fill="hold"/>
                                        <p:tgtEl>
                                          <p:spTgt spid="1434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434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434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4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4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4341">
                                            <p:txEl>
                                              <p:pRg st="0" end="0"/>
                                            </p:txEl>
                                          </p:spTgt>
                                        </p:tgtEl>
                                        <p:attrNameLst>
                                          <p:attrName>style.visibility</p:attrName>
                                        </p:attrNameLst>
                                      </p:cBhvr>
                                      <p:to>
                                        <p:strVal val="visible"/>
                                      </p:to>
                                    </p:set>
                                    <p:animEffect transition="in" filter="fade">
                                      <p:cBhvr>
                                        <p:cTn id="17" dur="800" decel="100000"/>
                                        <p:tgtEl>
                                          <p:spTgt spid="14341">
                                            <p:txEl>
                                              <p:pRg st="0" end="0"/>
                                            </p:txEl>
                                          </p:spTgt>
                                        </p:tgtEl>
                                      </p:cBhvr>
                                    </p:animEffect>
                                    <p:anim calcmode="lin" valueType="num">
                                      <p:cBhvr>
                                        <p:cTn id="18" dur="800" decel="100000" fill="hold"/>
                                        <p:tgtEl>
                                          <p:spTgt spid="14341">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4341">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4341">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4341">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434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4340">
                                            <p:txEl>
                                              <p:pRg st="1" end="1"/>
                                            </p:txEl>
                                          </p:spTgt>
                                        </p:tgtEl>
                                        <p:attrNameLst>
                                          <p:attrName>style.visibility</p:attrName>
                                        </p:attrNameLst>
                                      </p:cBhvr>
                                      <p:to>
                                        <p:strVal val="visible"/>
                                      </p:to>
                                    </p:set>
                                    <p:animEffect transition="in" filter="fade">
                                      <p:cBhvr>
                                        <p:cTn id="27" dur="800" decel="100000"/>
                                        <p:tgtEl>
                                          <p:spTgt spid="14340">
                                            <p:txEl>
                                              <p:pRg st="1" end="1"/>
                                            </p:txEl>
                                          </p:spTgt>
                                        </p:tgtEl>
                                      </p:cBhvr>
                                    </p:animEffect>
                                    <p:anim calcmode="lin" valueType="num">
                                      <p:cBhvr>
                                        <p:cTn id="28" dur="800" decel="100000" fill="hold"/>
                                        <p:tgtEl>
                                          <p:spTgt spid="14340">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4340">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4340">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340">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34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4341">
                                            <p:txEl>
                                              <p:pRg st="1" end="1"/>
                                            </p:txEl>
                                          </p:spTgt>
                                        </p:tgtEl>
                                        <p:attrNameLst>
                                          <p:attrName>style.visibility</p:attrName>
                                        </p:attrNameLst>
                                      </p:cBhvr>
                                      <p:to>
                                        <p:strVal val="visible"/>
                                      </p:to>
                                    </p:set>
                                    <p:animEffect transition="in" filter="fade">
                                      <p:cBhvr>
                                        <p:cTn id="37" dur="800" decel="100000"/>
                                        <p:tgtEl>
                                          <p:spTgt spid="14341">
                                            <p:txEl>
                                              <p:pRg st="1" end="1"/>
                                            </p:txEl>
                                          </p:spTgt>
                                        </p:tgtEl>
                                      </p:cBhvr>
                                    </p:animEffect>
                                    <p:anim calcmode="lin" valueType="num">
                                      <p:cBhvr>
                                        <p:cTn id="38" dur="800" decel="100000" fill="hold"/>
                                        <p:tgtEl>
                                          <p:spTgt spid="14341">
                                            <p:txEl>
                                              <p:pRg st="1" end="1"/>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4341">
                                            <p:txEl>
                                              <p:pRg st="1" end="1"/>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4341">
                                            <p:txEl>
                                              <p:pRg st="1" end="1"/>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4341">
                                            <p:txEl>
                                              <p:pRg st="1" end="1"/>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434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14340">
                                            <p:txEl>
                                              <p:pRg st="2" end="2"/>
                                            </p:txEl>
                                          </p:spTgt>
                                        </p:tgtEl>
                                        <p:attrNameLst>
                                          <p:attrName>style.visibility</p:attrName>
                                        </p:attrNameLst>
                                      </p:cBhvr>
                                      <p:to>
                                        <p:strVal val="visible"/>
                                      </p:to>
                                    </p:set>
                                    <p:animEffect transition="in" filter="fade">
                                      <p:cBhvr>
                                        <p:cTn id="47" dur="800" decel="100000"/>
                                        <p:tgtEl>
                                          <p:spTgt spid="14340">
                                            <p:txEl>
                                              <p:pRg st="2" end="2"/>
                                            </p:txEl>
                                          </p:spTgt>
                                        </p:tgtEl>
                                      </p:cBhvr>
                                    </p:animEffect>
                                    <p:anim calcmode="lin" valueType="num">
                                      <p:cBhvr>
                                        <p:cTn id="48" dur="800" decel="100000" fill="hold"/>
                                        <p:tgtEl>
                                          <p:spTgt spid="14340">
                                            <p:txEl>
                                              <p:pRg st="2" end="2"/>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4340">
                                            <p:txEl>
                                              <p:pRg st="2" end="2"/>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4340">
                                            <p:txEl>
                                              <p:pRg st="2" end="2"/>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4340">
                                            <p:txEl>
                                              <p:pRg st="2" end="2"/>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434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14341">
                                            <p:txEl>
                                              <p:pRg st="2" end="2"/>
                                            </p:txEl>
                                          </p:spTgt>
                                        </p:tgtEl>
                                        <p:attrNameLst>
                                          <p:attrName>style.visibility</p:attrName>
                                        </p:attrNameLst>
                                      </p:cBhvr>
                                      <p:to>
                                        <p:strVal val="visible"/>
                                      </p:to>
                                    </p:set>
                                    <p:animEffect transition="in" filter="fade">
                                      <p:cBhvr>
                                        <p:cTn id="57" dur="800" decel="100000"/>
                                        <p:tgtEl>
                                          <p:spTgt spid="14341">
                                            <p:txEl>
                                              <p:pRg st="2" end="2"/>
                                            </p:txEl>
                                          </p:spTgt>
                                        </p:tgtEl>
                                      </p:cBhvr>
                                    </p:animEffect>
                                    <p:anim calcmode="lin" valueType="num">
                                      <p:cBhvr>
                                        <p:cTn id="58" dur="800" decel="100000" fill="hold"/>
                                        <p:tgtEl>
                                          <p:spTgt spid="14341">
                                            <p:txEl>
                                              <p:pRg st="2" end="2"/>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4341">
                                            <p:txEl>
                                              <p:pRg st="2" end="2"/>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4341">
                                            <p:txEl>
                                              <p:pRg st="2" end="2"/>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4341">
                                            <p:txEl>
                                              <p:pRg st="2" end="2"/>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434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nodeType="clickEffect">
                                  <p:stCondLst>
                                    <p:cond delay="0"/>
                                  </p:stCondLst>
                                  <p:childTnLst>
                                    <p:set>
                                      <p:cBhvr>
                                        <p:cTn id="66" dur="1" fill="hold">
                                          <p:stCondLst>
                                            <p:cond delay="0"/>
                                          </p:stCondLst>
                                        </p:cTn>
                                        <p:tgtEl>
                                          <p:spTgt spid="14340">
                                            <p:txEl>
                                              <p:pRg st="3" end="3"/>
                                            </p:txEl>
                                          </p:spTgt>
                                        </p:tgtEl>
                                        <p:attrNameLst>
                                          <p:attrName>style.visibility</p:attrName>
                                        </p:attrNameLst>
                                      </p:cBhvr>
                                      <p:to>
                                        <p:strVal val="visible"/>
                                      </p:to>
                                    </p:set>
                                    <p:animEffect transition="in" filter="fade">
                                      <p:cBhvr>
                                        <p:cTn id="67" dur="800" decel="100000"/>
                                        <p:tgtEl>
                                          <p:spTgt spid="14340">
                                            <p:txEl>
                                              <p:pRg st="3" end="3"/>
                                            </p:txEl>
                                          </p:spTgt>
                                        </p:tgtEl>
                                      </p:cBhvr>
                                    </p:animEffect>
                                    <p:anim calcmode="lin" valueType="num">
                                      <p:cBhvr>
                                        <p:cTn id="68" dur="800" decel="100000" fill="hold"/>
                                        <p:tgtEl>
                                          <p:spTgt spid="14340">
                                            <p:txEl>
                                              <p:pRg st="3" end="3"/>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4340">
                                            <p:txEl>
                                              <p:pRg st="3" end="3"/>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4340">
                                            <p:txEl>
                                              <p:pRg st="3" end="3"/>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4340">
                                            <p:txEl>
                                              <p:pRg st="3" end="3"/>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434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0" presetClass="entr" presetSubtype="0" fill="hold" nodeType="clickEffect">
                                  <p:stCondLst>
                                    <p:cond delay="0"/>
                                  </p:stCondLst>
                                  <p:childTnLst>
                                    <p:set>
                                      <p:cBhvr>
                                        <p:cTn id="76" dur="1" fill="hold">
                                          <p:stCondLst>
                                            <p:cond delay="0"/>
                                          </p:stCondLst>
                                        </p:cTn>
                                        <p:tgtEl>
                                          <p:spTgt spid="14341">
                                            <p:txEl>
                                              <p:pRg st="3" end="3"/>
                                            </p:txEl>
                                          </p:spTgt>
                                        </p:tgtEl>
                                        <p:attrNameLst>
                                          <p:attrName>style.visibility</p:attrName>
                                        </p:attrNameLst>
                                      </p:cBhvr>
                                      <p:to>
                                        <p:strVal val="visible"/>
                                      </p:to>
                                    </p:set>
                                    <p:animEffect transition="in" filter="fade">
                                      <p:cBhvr>
                                        <p:cTn id="77" dur="800" decel="100000"/>
                                        <p:tgtEl>
                                          <p:spTgt spid="14341">
                                            <p:txEl>
                                              <p:pRg st="3" end="3"/>
                                            </p:txEl>
                                          </p:spTgt>
                                        </p:tgtEl>
                                      </p:cBhvr>
                                    </p:animEffect>
                                    <p:anim calcmode="lin" valueType="num">
                                      <p:cBhvr>
                                        <p:cTn id="78" dur="800" decel="100000" fill="hold"/>
                                        <p:tgtEl>
                                          <p:spTgt spid="14341">
                                            <p:txEl>
                                              <p:pRg st="3" end="3"/>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4341">
                                            <p:txEl>
                                              <p:pRg st="3" end="3"/>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4341">
                                            <p:txEl>
                                              <p:pRg st="3" end="3"/>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4341">
                                            <p:txEl>
                                              <p:pRg st="3" end="3"/>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434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0" presetClass="entr" presetSubtype="0" fill="hold" nodeType="clickEffect">
                                  <p:stCondLst>
                                    <p:cond delay="0"/>
                                  </p:stCondLst>
                                  <p:childTnLst>
                                    <p:set>
                                      <p:cBhvr>
                                        <p:cTn id="86" dur="1" fill="hold">
                                          <p:stCondLst>
                                            <p:cond delay="0"/>
                                          </p:stCondLst>
                                        </p:cTn>
                                        <p:tgtEl>
                                          <p:spTgt spid="14340">
                                            <p:txEl>
                                              <p:pRg st="4" end="4"/>
                                            </p:txEl>
                                          </p:spTgt>
                                        </p:tgtEl>
                                        <p:attrNameLst>
                                          <p:attrName>style.visibility</p:attrName>
                                        </p:attrNameLst>
                                      </p:cBhvr>
                                      <p:to>
                                        <p:strVal val="visible"/>
                                      </p:to>
                                    </p:set>
                                    <p:animEffect transition="in" filter="fade">
                                      <p:cBhvr>
                                        <p:cTn id="87" dur="800" decel="100000"/>
                                        <p:tgtEl>
                                          <p:spTgt spid="14340">
                                            <p:txEl>
                                              <p:pRg st="4" end="4"/>
                                            </p:txEl>
                                          </p:spTgt>
                                        </p:tgtEl>
                                      </p:cBhvr>
                                    </p:animEffect>
                                    <p:anim calcmode="lin" valueType="num">
                                      <p:cBhvr>
                                        <p:cTn id="88" dur="800" decel="100000" fill="hold"/>
                                        <p:tgtEl>
                                          <p:spTgt spid="14340">
                                            <p:txEl>
                                              <p:pRg st="4" end="4"/>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14340">
                                            <p:txEl>
                                              <p:pRg st="4" end="4"/>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14340">
                                            <p:txEl>
                                              <p:pRg st="4" end="4"/>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4340">
                                            <p:txEl>
                                              <p:pRg st="4" end="4"/>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4340">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0" presetClass="entr" presetSubtype="0" fill="hold" nodeType="clickEffect">
                                  <p:stCondLst>
                                    <p:cond delay="0"/>
                                  </p:stCondLst>
                                  <p:childTnLst>
                                    <p:set>
                                      <p:cBhvr>
                                        <p:cTn id="96" dur="1" fill="hold">
                                          <p:stCondLst>
                                            <p:cond delay="0"/>
                                          </p:stCondLst>
                                        </p:cTn>
                                        <p:tgtEl>
                                          <p:spTgt spid="14341">
                                            <p:txEl>
                                              <p:pRg st="4" end="4"/>
                                            </p:txEl>
                                          </p:spTgt>
                                        </p:tgtEl>
                                        <p:attrNameLst>
                                          <p:attrName>style.visibility</p:attrName>
                                        </p:attrNameLst>
                                      </p:cBhvr>
                                      <p:to>
                                        <p:strVal val="visible"/>
                                      </p:to>
                                    </p:set>
                                    <p:animEffect transition="in" filter="fade">
                                      <p:cBhvr>
                                        <p:cTn id="97" dur="800" decel="100000"/>
                                        <p:tgtEl>
                                          <p:spTgt spid="14341">
                                            <p:txEl>
                                              <p:pRg st="4" end="4"/>
                                            </p:txEl>
                                          </p:spTgt>
                                        </p:tgtEl>
                                      </p:cBhvr>
                                    </p:animEffect>
                                    <p:anim calcmode="lin" valueType="num">
                                      <p:cBhvr>
                                        <p:cTn id="98" dur="800" decel="100000" fill="hold"/>
                                        <p:tgtEl>
                                          <p:spTgt spid="14341">
                                            <p:txEl>
                                              <p:pRg st="4" end="4"/>
                                            </p:txEl>
                                          </p:spTgt>
                                        </p:tgtEl>
                                        <p:attrNameLst>
                                          <p:attrName>style.rotation</p:attrName>
                                        </p:attrNameLst>
                                      </p:cBhvr>
                                      <p:tavLst>
                                        <p:tav tm="0">
                                          <p:val>
                                            <p:fltVal val="-90"/>
                                          </p:val>
                                        </p:tav>
                                        <p:tav tm="100000">
                                          <p:val>
                                            <p:fltVal val="0"/>
                                          </p:val>
                                        </p:tav>
                                      </p:tavLst>
                                    </p:anim>
                                    <p:anim calcmode="lin" valueType="num">
                                      <p:cBhvr>
                                        <p:cTn id="99" dur="800" decel="100000" fill="hold"/>
                                        <p:tgtEl>
                                          <p:spTgt spid="14341">
                                            <p:txEl>
                                              <p:pRg st="4" end="4"/>
                                            </p:tx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14341">
                                            <p:txEl>
                                              <p:pRg st="4" end="4"/>
                                            </p:tx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14341">
                                            <p:txEl>
                                              <p:pRg st="4" end="4"/>
                                            </p:tx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14341">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5"/>
          <p:cNvPicPr>
            <a:picLocks noChangeAspect="1" noChangeArrowheads="1"/>
          </p:cNvPicPr>
          <p:nvPr/>
        </p:nvPicPr>
        <p:blipFill>
          <a:blip r:embed="rId3"/>
          <a:srcRect/>
          <a:stretch>
            <a:fillRect/>
          </a:stretch>
        </p:blipFill>
        <p:spPr bwMode="auto">
          <a:xfrm>
            <a:off x="575734" y="203201"/>
            <a:ext cx="11038417" cy="645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e6"/>
          <p:cNvPicPr>
            <a:picLocks noChangeAspect="1" noChangeArrowheads="1"/>
          </p:cNvPicPr>
          <p:nvPr/>
        </p:nvPicPr>
        <p:blipFill>
          <a:blip r:embed="rId3"/>
          <a:srcRect/>
          <a:stretch>
            <a:fillRect/>
          </a:stretch>
        </p:blipFill>
        <p:spPr bwMode="auto">
          <a:xfrm>
            <a:off x="575734" y="203201"/>
            <a:ext cx="11038417" cy="645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2925" y="624110"/>
            <a:ext cx="8911687" cy="766808"/>
          </a:xfrm>
        </p:spPr>
        <p:txBody>
          <a:bodyPr/>
          <a:lstStyle/>
          <a:p>
            <a:r>
              <a:rPr lang="en-US" b="1" dirty="0">
                <a:latin typeface="Arial" panose="020B0604020202020204" pitchFamily="34" charset="0"/>
                <a:cs typeface="Arial" panose="020B0604020202020204" pitchFamily="34" charset="0"/>
              </a:rPr>
              <a:t>Meaning of Communication</a:t>
            </a:r>
            <a:endParaRPr lang="en-GB"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2589212" y="1584101"/>
            <a:ext cx="8915400" cy="5087155"/>
          </a:xfrm>
        </p:spPr>
        <p:txBody>
          <a:bodyPr>
            <a:noAutofit/>
          </a:bodyPr>
          <a:lstStyle/>
          <a:p>
            <a:pPr>
              <a:buClr>
                <a:srgbClr val="C00000"/>
              </a:buClr>
              <a:buFont typeface="Wingdings" pitchFamily="2" charset="2"/>
              <a:buChar char="q"/>
            </a:pPr>
            <a:r>
              <a:rPr lang="en-US" sz="2400" dirty="0">
                <a:solidFill>
                  <a:schemeClr val="tx1"/>
                </a:solidFill>
                <a:latin typeface="Arial" panose="020B0604020202020204" pitchFamily="34" charset="0"/>
                <a:cs typeface="Arial" panose="020B0604020202020204" pitchFamily="34" charset="0"/>
              </a:rPr>
              <a:t>The word communication has originated from a Latin word ‘</a:t>
            </a:r>
            <a:r>
              <a:rPr lang="en-US" sz="2400" dirty="0" err="1">
                <a:solidFill>
                  <a:schemeClr val="tx1"/>
                </a:solidFill>
                <a:latin typeface="Arial" panose="020B0604020202020204" pitchFamily="34" charset="0"/>
                <a:cs typeface="Arial" panose="020B0604020202020204" pitchFamily="34" charset="0"/>
              </a:rPr>
              <a:t>communis</a:t>
            </a:r>
            <a:r>
              <a:rPr lang="en-US" sz="2400" dirty="0">
                <a:solidFill>
                  <a:schemeClr val="tx1"/>
                </a:solidFill>
                <a:latin typeface="Arial" panose="020B0604020202020204" pitchFamily="34" charset="0"/>
                <a:cs typeface="Arial" panose="020B0604020202020204" pitchFamily="34" charset="0"/>
              </a:rPr>
              <a:t>’ which means ‘to share’.</a:t>
            </a:r>
          </a:p>
          <a:p>
            <a:pPr>
              <a:buClr>
                <a:srgbClr val="C00000"/>
              </a:buClr>
              <a:buFont typeface="Wingdings" pitchFamily="2" charset="2"/>
              <a:buChar char="q"/>
            </a:pPr>
            <a:r>
              <a:rPr lang="en-US" sz="2400" dirty="0">
                <a:solidFill>
                  <a:schemeClr val="tx1"/>
                </a:solidFill>
                <a:latin typeface="Arial" panose="020B0604020202020204" pitchFamily="34" charset="0"/>
                <a:cs typeface="Arial" panose="020B0604020202020204" pitchFamily="34" charset="0"/>
              </a:rPr>
              <a:t>In general, communication refers to the process of sharing information, ideas and attitudes between individual.</a:t>
            </a:r>
          </a:p>
          <a:p>
            <a:pPr>
              <a:buClr>
                <a:srgbClr val="C00000"/>
              </a:buClr>
              <a:buFont typeface="Wingdings" pitchFamily="2" charset="2"/>
              <a:buChar char="q"/>
            </a:pPr>
            <a:r>
              <a:rPr lang="en-US" sz="2400" dirty="0">
                <a:solidFill>
                  <a:schemeClr val="tx1"/>
                </a:solidFill>
                <a:latin typeface="Arial" panose="020B0604020202020204" pitchFamily="34" charset="0"/>
                <a:cs typeface="Arial" panose="020B0604020202020204" pitchFamily="34" charset="0"/>
              </a:rPr>
              <a:t>It is the process of imparting or exchanging of information, ideas, facts, opinions, beliefs, feelings &amp; attitudes through verbal or nonverbal means between two people or within a group of people, usually with the intent to motivate or influence behavior. </a:t>
            </a:r>
          </a:p>
          <a:p>
            <a:pPr>
              <a:buClr>
                <a:srgbClr val="C00000"/>
              </a:buClr>
              <a:buFont typeface="Wingdings" pitchFamily="2" charset="2"/>
              <a:buChar char="q"/>
            </a:pPr>
            <a:r>
              <a:rPr lang="en-US" sz="2400" dirty="0">
                <a:solidFill>
                  <a:schemeClr val="tx1"/>
                </a:solidFill>
                <a:latin typeface="Arial" panose="020B0604020202020204" pitchFamily="34" charset="0"/>
                <a:cs typeface="Arial" panose="020B0604020202020204" pitchFamily="34" charset="0"/>
              </a:rPr>
              <a:t>The means of transferring the information from the sender to the receiver so that it is understood in the right context. </a:t>
            </a:r>
          </a:p>
          <a:p>
            <a:pPr marL="0" indent="0">
              <a:buClr>
                <a:schemeClr val="accent4">
                  <a:lumMod val="75000"/>
                </a:schemeClr>
              </a:buClr>
              <a:buNone/>
            </a:pPr>
            <a:endParaRPr lang="en-US"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02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7"/>
          <p:cNvPicPr>
            <a:picLocks noChangeAspect="1" noChangeArrowheads="1"/>
          </p:cNvPicPr>
          <p:nvPr/>
        </p:nvPicPr>
        <p:blipFill>
          <a:blip r:embed="rId3"/>
          <a:srcRect/>
          <a:stretch>
            <a:fillRect/>
          </a:stretch>
        </p:blipFill>
        <p:spPr bwMode="auto">
          <a:xfrm>
            <a:off x="575734" y="203201"/>
            <a:ext cx="11038417" cy="645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8"/>
          <p:cNvPicPr>
            <a:picLocks noChangeAspect="1" noChangeArrowheads="1"/>
          </p:cNvPicPr>
          <p:nvPr/>
        </p:nvPicPr>
        <p:blipFill>
          <a:blip r:embed="rId3"/>
          <a:srcRect/>
          <a:stretch>
            <a:fillRect/>
          </a:stretch>
        </p:blipFill>
        <p:spPr bwMode="auto">
          <a:xfrm>
            <a:off x="575734" y="203201"/>
            <a:ext cx="11038417" cy="645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9853" y="642919"/>
            <a:ext cx="5844750" cy="4708981"/>
          </a:xfrm>
          <a:prstGeom prst="rect">
            <a:avLst/>
          </a:prstGeom>
        </p:spPr>
        <p:txBody>
          <a:bodyPr wrap="square">
            <a:spAutoFit/>
          </a:bodyPr>
          <a:lstStyle/>
          <a:p>
            <a:pPr algn="ctr"/>
            <a:r>
              <a:rPr lang="en-US" sz="6000" dirty="0">
                <a:latin typeface="Andalus" pitchFamily="18" charset="-78"/>
                <a:cs typeface="Andalus" pitchFamily="18" charset="-78"/>
              </a:rPr>
              <a:t> </a:t>
            </a:r>
          </a:p>
          <a:p>
            <a:pPr algn="ctr"/>
            <a:r>
              <a:rPr lang="en-US" sz="6000" dirty="0">
                <a:latin typeface="Andalus" pitchFamily="18" charset="-78"/>
                <a:cs typeface="Andalus" pitchFamily="18" charset="-78"/>
              </a:rPr>
              <a:t>Verbal</a:t>
            </a:r>
          </a:p>
          <a:p>
            <a:pPr algn="ctr"/>
            <a:r>
              <a:rPr lang="en-US" sz="6000" dirty="0">
                <a:latin typeface="Andalus" pitchFamily="18" charset="-78"/>
                <a:cs typeface="Andalus" pitchFamily="18" charset="-78"/>
              </a:rPr>
              <a:t>and</a:t>
            </a:r>
          </a:p>
          <a:p>
            <a:pPr algn="ctr"/>
            <a:r>
              <a:rPr lang="en-US" sz="6000" dirty="0">
                <a:latin typeface="Andalus" pitchFamily="18" charset="-78"/>
                <a:cs typeface="Andalus" pitchFamily="18" charset="-78"/>
              </a:rPr>
              <a:t> Non-Verbal Communication</a:t>
            </a:r>
          </a:p>
        </p:txBody>
      </p:sp>
    </p:spTree>
    <p:extLst>
      <p:ext uri="{BB962C8B-B14F-4D97-AF65-F5344CB8AC3E}">
        <p14:creationId xmlns:p14="http://schemas.microsoft.com/office/powerpoint/2010/main" val="19516857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2221097" y="692697"/>
            <a:ext cx="77724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b="1" i="1" u="sng" dirty="0">
              <a:latin typeface="Andalus" pitchFamily="18" charset="-78"/>
              <a:cs typeface="Andalus" pitchFamily="18" charset="-78"/>
            </a:endParaRPr>
          </a:p>
          <a:p>
            <a:r>
              <a:rPr lang="en-US" sz="3600" b="1" i="1" u="sng" dirty="0">
                <a:latin typeface="Andalus" pitchFamily="18" charset="-78"/>
                <a:cs typeface="Andalus" pitchFamily="18" charset="-78"/>
              </a:rPr>
              <a:t>    VERBAL COMMUNICATION</a:t>
            </a:r>
            <a:endParaRPr lang="en-US" i="1" dirty="0">
              <a:latin typeface="Andalus" pitchFamily="18" charset="-78"/>
              <a:cs typeface="Andalus" pitchFamily="18" charset="-78"/>
            </a:endParaRPr>
          </a:p>
        </p:txBody>
      </p:sp>
      <p:sp>
        <p:nvSpPr>
          <p:cNvPr id="5" name="TextBox 6"/>
          <p:cNvSpPr txBox="1"/>
          <p:nvPr/>
        </p:nvSpPr>
        <p:spPr>
          <a:xfrm>
            <a:off x="2351584" y="2644171"/>
            <a:ext cx="7488832" cy="24314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i="1" dirty="0">
                <a:latin typeface="Andalus" pitchFamily="18" charset="-78"/>
                <a:cs typeface="Andalus" pitchFamily="18" charset="-78"/>
              </a:rPr>
              <a:t>It means communicating with words, written or spoken. Verbal communication consists of speaking, listening, writing and reading.</a:t>
            </a:r>
          </a:p>
          <a:p>
            <a:endParaRPr lang="en-US" sz="2400" i="1" dirty="0"/>
          </a:p>
        </p:txBody>
      </p:sp>
    </p:spTree>
    <p:extLst>
      <p:ext uri="{BB962C8B-B14F-4D97-AF65-F5344CB8AC3E}">
        <p14:creationId xmlns:p14="http://schemas.microsoft.com/office/powerpoint/2010/main" val="5599049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7608" y="1052736"/>
            <a:ext cx="6984776" cy="1008112"/>
          </a:xfrm>
          <a:prstGeom prst="rect">
            <a:avLst/>
          </a:prstGeom>
        </p:spPr>
        <p:txBody>
          <a:bodyPr vert="horz" anchor="b">
            <a:normAutofit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i="1" u="sng" dirty="0">
                <a:solidFill>
                  <a:schemeClr val="tx1"/>
                </a:solidFill>
                <a:latin typeface="Andalus" pitchFamily="18" charset="-78"/>
                <a:cs typeface="Andalus" pitchFamily="18" charset="-78"/>
              </a:rPr>
              <a:t>CHARACTERSTICS OF EFFECTIVE VERBAL COMMUNICATION</a:t>
            </a:r>
          </a:p>
        </p:txBody>
      </p:sp>
      <p:sp>
        <p:nvSpPr>
          <p:cNvPr id="5" name="Content Placeholder 2"/>
          <p:cNvSpPr>
            <a:spLocks noGrp="1"/>
          </p:cNvSpPr>
          <p:nvPr/>
        </p:nvSpPr>
        <p:spPr>
          <a:xfrm>
            <a:off x="2351584" y="2348880"/>
            <a:ext cx="7859216" cy="417646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itchFamily="2" charset="2"/>
              <a:buChar char="q"/>
            </a:pPr>
            <a:r>
              <a:rPr lang="en-US" b="1" dirty="0">
                <a:latin typeface="Andalus" pitchFamily="18" charset="-78"/>
                <a:cs typeface="Andalus" pitchFamily="18" charset="-78"/>
              </a:rPr>
              <a:t>Consider the objective</a:t>
            </a:r>
          </a:p>
          <a:p>
            <a:pPr>
              <a:buFont typeface="Wingdings" pitchFamily="2" charset="2"/>
              <a:buChar char="q"/>
            </a:pPr>
            <a:r>
              <a:rPr lang="en-US" b="1" dirty="0">
                <a:latin typeface="Andalus" pitchFamily="18" charset="-78"/>
                <a:cs typeface="Andalus" pitchFamily="18" charset="-78"/>
              </a:rPr>
              <a:t>Be sincere</a:t>
            </a:r>
          </a:p>
          <a:p>
            <a:pPr>
              <a:buFont typeface="Wingdings" pitchFamily="2" charset="2"/>
              <a:buChar char="q"/>
            </a:pPr>
            <a:r>
              <a:rPr lang="en-US" b="1" dirty="0">
                <a:latin typeface="Andalus" pitchFamily="18" charset="-78"/>
                <a:cs typeface="Andalus" pitchFamily="18" charset="-78"/>
              </a:rPr>
              <a:t>Use simple language, familiar words</a:t>
            </a:r>
          </a:p>
          <a:p>
            <a:pPr>
              <a:buFont typeface="Wingdings" pitchFamily="2" charset="2"/>
              <a:buChar char="q"/>
            </a:pPr>
            <a:r>
              <a:rPr lang="en-US" b="1" dirty="0">
                <a:latin typeface="Andalus" pitchFamily="18" charset="-78"/>
                <a:cs typeface="Andalus" pitchFamily="18" charset="-78"/>
              </a:rPr>
              <a:t>Be brief and precise</a:t>
            </a:r>
          </a:p>
          <a:p>
            <a:pPr>
              <a:buFont typeface="Wingdings" pitchFamily="2" charset="2"/>
              <a:buChar char="q"/>
            </a:pPr>
            <a:r>
              <a:rPr lang="en-US" b="1" dirty="0">
                <a:latin typeface="Andalus" pitchFamily="18" charset="-78"/>
                <a:cs typeface="Andalus" pitchFamily="18" charset="-78"/>
              </a:rPr>
              <a:t>Assume nothing</a:t>
            </a:r>
          </a:p>
          <a:p>
            <a:pPr>
              <a:buFont typeface="Wingdings" pitchFamily="2" charset="2"/>
              <a:buChar char="q"/>
            </a:pPr>
            <a:r>
              <a:rPr lang="en-US" b="1" dirty="0">
                <a:latin typeface="Andalus" pitchFamily="18" charset="-78"/>
                <a:cs typeface="Andalus" pitchFamily="18" charset="-78"/>
              </a:rPr>
              <a:t>Use polite words and tone</a:t>
            </a:r>
          </a:p>
          <a:p>
            <a:pPr>
              <a:buFont typeface="Wingdings" pitchFamily="2" charset="2"/>
              <a:buChar char="q"/>
            </a:pPr>
            <a:r>
              <a:rPr lang="en-US" b="1" dirty="0">
                <a:latin typeface="Andalus" pitchFamily="18" charset="-78"/>
                <a:cs typeface="Andalus" pitchFamily="18" charset="-78"/>
              </a:rPr>
              <a:t>Say something interesting and pleasing</a:t>
            </a:r>
          </a:p>
        </p:txBody>
      </p:sp>
    </p:spTree>
    <p:extLst>
      <p:ext uri="{BB962C8B-B14F-4D97-AF65-F5344CB8AC3E}">
        <p14:creationId xmlns:p14="http://schemas.microsoft.com/office/powerpoint/2010/main" val="20518327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783632" y="764704"/>
            <a:ext cx="7046168" cy="1296145"/>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b="1" i="1" u="sng" dirty="0">
                <a:solidFill>
                  <a:schemeClr val="tx1"/>
                </a:solidFill>
                <a:latin typeface="Andalus" pitchFamily="18" charset="-78"/>
                <a:cs typeface="Andalus" pitchFamily="18" charset="-78"/>
              </a:rPr>
              <a:t>MERITS</a:t>
            </a:r>
          </a:p>
        </p:txBody>
      </p:sp>
      <p:sp>
        <p:nvSpPr>
          <p:cNvPr id="5" name="Content Placeholder 2"/>
          <p:cNvSpPr>
            <a:spLocks noGrp="1"/>
          </p:cNvSpPr>
          <p:nvPr/>
        </p:nvSpPr>
        <p:spPr>
          <a:xfrm>
            <a:off x="2362200" y="1654905"/>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r>
              <a:rPr lang="en-US" b="1" dirty="0"/>
              <a:t>More personal and informal</a:t>
            </a:r>
          </a:p>
          <a:p>
            <a:pPr>
              <a:buFont typeface="Wingdings" pitchFamily="2" charset="2"/>
              <a:buChar char="Ø"/>
            </a:pPr>
            <a:r>
              <a:rPr lang="en-US" b="1" dirty="0"/>
              <a:t>Makes immediate impact</a:t>
            </a:r>
          </a:p>
          <a:p>
            <a:pPr>
              <a:buFont typeface="Wingdings" pitchFamily="2" charset="2"/>
              <a:buChar char="Ø"/>
            </a:pPr>
            <a:r>
              <a:rPr lang="en-US" b="1" dirty="0"/>
              <a:t>Provides opportunity for interaction and feedback</a:t>
            </a:r>
          </a:p>
          <a:p>
            <a:pPr>
              <a:buFont typeface="Wingdings" pitchFamily="2" charset="2"/>
              <a:buChar char="Ø"/>
            </a:pPr>
            <a:r>
              <a:rPr lang="en-US" b="1" dirty="0"/>
              <a:t>Help us correct ourselves (our messages according to the feedback and non-verbal cues from the listener)</a:t>
            </a:r>
          </a:p>
          <a:p>
            <a:pPr>
              <a:buFont typeface="Wingdings" pitchFamily="2" charset="2"/>
              <a:buChar char="Ø"/>
            </a:pPr>
            <a:r>
              <a:rPr lang="en-US" b="1" dirty="0"/>
              <a:t>It is fastest and less expensive</a:t>
            </a:r>
          </a:p>
        </p:txBody>
      </p:sp>
    </p:spTree>
    <p:extLst>
      <p:ext uri="{BB962C8B-B14F-4D97-AF65-F5344CB8AC3E}">
        <p14:creationId xmlns:p14="http://schemas.microsoft.com/office/powerpoint/2010/main" val="24030418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639616" y="975519"/>
            <a:ext cx="7152084" cy="86930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600" b="1" i="1" u="sng" dirty="0">
                <a:solidFill>
                  <a:schemeClr val="tx1"/>
                </a:solidFill>
                <a:latin typeface="Andalus" pitchFamily="18" charset="-78"/>
                <a:cs typeface="Andalus" pitchFamily="18" charset="-78"/>
              </a:rPr>
              <a:t>DEMERITS</a:t>
            </a:r>
          </a:p>
        </p:txBody>
      </p:sp>
      <p:sp>
        <p:nvSpPr>
          <p:cNvPr id="5" name="Content Placeholder 2"/>
          <p:cNvSpPr>
            <a:spLocks noGrp="1"/>
          </p:cNvSpPr>
          <p:nvPr/>
        </p:nvSpPr>
        <p:spPr>
          <a:xfrm>
            <a:off x="2400300" y="2567781"/>
            <a:ext cx="7467600" cy="38862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itchFamily="2" charset="2"/>
              <a:buChar char="Ø"/>
            </a:pPr>
            <a:r>
              <a:rPr lang="en-US" b="1" dirty="0"/>
              <a:t>It can be quickly forgotten.</a:t>
            </a:r>
          </a:p>
          <a:p>
            <a:pPr>
              <a:buFont typeface="Wingdings" pitchFamily="2" charset="2"/>
              <a:buChar char="Ø"/>
            </a:pPr>
            <a:r>
              <a:rPr lang="en-US" b="1" dirty="0"/>
              <a:t> A word once uttered cannot be taken back</a:t>
            </a:r>
          </a:p>
          <a:p>
            <a:pPr>
              <a:buFont typeface="Wingdings" pitchFamily="2" charset="2"/>
              <a:buChar char="Ø"/>
            </a:pPr>
            <a:r>
              <a:rPr lang="en-US" b="1" dirty="0"/>
              <a:t>There is no legal evidence of oral communication</a:t>
            </a:r>
          </a:p>
          <a:p>
            <a:pPr>
              <a:buFont typeface="Wingdings" pitchFamily="2" charset="2"/>
              <a:buChar char="Ø"/>
            </a:pPr>
            <a:r>
              <a:rPr lang="en-US" b="1" dirty="0"/>
              <a:t>Impact may be short lived</a:t>
            </a:r>
          </a:p>
          <a:p>
            <a:pPr>
              <a:buFont typeface="Wingdings" pitchFamily="2" charset="2"/>
              <a:buChar char="Ø"/>
            </a:pPr>
            <a:r>
              <a:rPr lang="en-US" b="1" dirty="0"/>
              <a:t>Very difficult to be conscious of our body language</a:t>
            </a:r>
          </a:p>
          <a:p>
            <a:pPr>
              <a:buFont typeface="Wingdings" pitchFamily="2" charset="2"/>
              <a:buChar char="Ø"/>
            </a:pPr>
            <a:endParaRPr lang="en-US" b="1" dirty="0"/>
          </a:p>
        </p:txBody>
      </p:sp>
    </p:spTree>
    <p:extLst>
      <p:ext uri="{BB962C8B-B14F-4D97-AF65-F5344CB8AC3E}">
        <p14:creationId xmlns:p14="http://schemas.microsoft.com/office/powerpoint/2010/main" val="5063821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7608" y="1052736"/>
            <a:ext cx="6881192" cy="100811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i="1" u="sng" dirty="0">
                <a:solidFill>
                  <a:schemeClr val="tx1"/>
                </a:solidFill>
                <a:latin typeface="Andalus" pitchFamily="18" charset="-78"/>
                <a:cs typeface="Andalus" pitchFamily="18" charset="-78"/>
              </a:rPr>
              <a:t>BARRIERS TO EFFECTIVE VERBAL COMMUNICATION</a:t>
            </a:r>
          </a:p>
        </p:txBody>
      </p:sp>
      <p:sp>
        <p:nvSpPr>
          <p:cNvPr id="5" name="Content Placeholder 2"/>
          <p:cNvSpPr>
            <a:spLocks noGrp="1"/>
          </p:cNvSpPr>
          <p:nvPr/>
        </p:nvSpPr>
        <p:spPr>
          <a:xfrm>
            <a:off x="2597698" y="2204865"/>
            <a:ext cx="6851103" cy="3672408"/>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itchFamily="2" charset="2"/>
              <a:buChar char="Ø"/>
            </a:pPr>
            <a:r>
              <a:rPr lang="en-US" b="1" dirty="0"/>
              <a:t>STATUS-  formal and informal status levels affects effectiveness of face to face communication</a:t>
            </a:r>
          </a:p>
          <a:p>
            <a:pPr>
              <a:buFont typeface="Wingdings" pitchFamily="2" charset="2"/>
              <a:buChar char="Ø"/>
            </a:pPr>
            <a:r>
              <a:rPr lang="en-US" b="1" dirty="0"/>
              <a:t>COMPLEXES- lack of confidence or sense of superiority.</a:t>
            </a:r>
          </a:p>
          <a:p>
            <a:pPr>
              <a:buFont typeface="Wingdings" pitchFamily="2" charset="2"/>
              <a:buChar char="Ø"/>
            </a:pPr>
            <a:r>
              <a:rPr lang="en-US" b="1" dirty="0"/>
              <a:t>ABSTRACTING- it is partial and selective listening, leading to loss of information</a:t>
            </a:r>
          </a:p>
          <a:p>
            <a:pPr>
              <a:buFont typeface="Wingdings" pitchFamily="2" charset="2"/>
              <a:buChar char="Ø"/>
            </a:pPr>
            <a:r>
              <a:rPr lang="en-US" b="1" dirty="0"/>
              <a:t>LANGUAGE BARRIER- listener should be familiar with the language used by the speaker.</a:t>
            </a:r>
          </a:p>
          <a:p>
            <a:pPr>
              <a:buNone/>
            </a:pPr>
            <a:endParaRPr lang="en-US" b="1" dirty="0"/>
          </a:p>
          <a:p>
            <a:pPr>
              <a:buFont typeface="Wingdings" pitchFamily="2" charset="2"/>
              <a:buChar char="Ø"/>
            </a:pPr>
            <a:endParaRPr lang="en-US" dirty="0"/>
          </a:p>
        </p:txBody>
      </p:sp>
    </p:spTree>
    <p:extLst>
      <p:ext uri="{BB962C8B-B14F-4D97-AF65-F5344CB8AC3E}">
        <p14:creationId xmlns:p14="http://schemas.microsoft.com/office/powerpoint/2010/main" val="6603532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423592" y="1207305"/>
            <a:ext cx="6984776" cy="720080"/>
          </a:xfrm>
          <a:prstGeom prst="rect">
            <a:avLst/>
          </a:prstGeom>
        </p:spPr>
        <p:txBody>
          <a:bodyPr vert="horz" lIns="90488" tIns="44450" rIns="90488" bIns="4445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i="1" u="sng" dirty="0">
                <a:latin typeface="Andalus" pitchFamily="18" charset="-78"/>
                <a:cs typeface="Andalus" pitchFamily="18" charset="-78"/>
              </a:rPr>
              <a:t>Non-verbal Communication</a:t>
            </a:r>
          </a:p>
        </p:txBody>
      </p:sp>
      <p:sp>
        <p:nvSpPr>
          <p:cNvPr id="5" name="Rectangle 4"/>
          <p:cNvSpPr>
            <a:spLocks noChangeArrowheads="1"/>
          </p:cNvSpPr>
          <p:nvPr/>
        </p:nvSpPr>
        <p:spPr bwMode="auto">
          <a:xfrm>
            <a:off x="2135560" y="2852936"/>
            <a:ext cx="823798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pPr>
            <a:r>
              <a:rPr lang="en-US" sz="3200" dirty="0">
                <a:latin typeface="Arial" charset="0"/>
              </a:rPr>
              <a:t>   </a:t>
            </a:r>
            <a:r>
              <a:rPr lang="en-US" sz="3200" b="1" dirty="0">
                <a:latin typeface="Andalus" pitchFamily="18" charset="-78"/>
                <a:cs typeface="Andalus" pitchFamily="18" charset="-78"/>
              </a:rPr>
              <a:t>Non-verbal communication includes all unwritten and unspoken messages, both intentional and unintentional. </a:t>
            </a:r>
          </a:p>
        </p:txBody>
      </p:sp>
    </p:spTree>
    <p:extLst>
      <p:ext uri="{BB962C8B-B14F-4D97-AF65-F5344CB8AC3E}">
        <p14:creationId xmlns:p14="http://schemas.microsoft.com/office/powerpoint/2010/main" val="13575682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783632" y="620688"/>
            <a:ext cx="7046168" cy="103421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u="sng" dirty="0">
                <a:solidFill>
                  <a:schemeClr val="tx1"/>
                </a:solidFill>
                <a:latin typeface="Andalus" pitchFamily="18" charset="-78"/>
                <a:cs typeface="Andalus" pitchFamily="18" charset="-78"/>
              </a:rPr>
              <a:t>Types of non-verbal communication</a:t>
            </a:r>
            <a:endParaRPr lang="en-IN" b="1" u="sng" dirty="0">
              <a:solidFill>
                <a:schemeClr val="tx1"/>
              </a:solidFill>
              <a:latin typeface="Andalus" pitchFamily="18" charset="-78"/>
              <a:cs typeface="Andalus" pitchFamily="18" charset="-78"/>
            </a:endParaRPr>
          </a:p>
        </p:txBody>
      </p:sp>
      <p:sp>
        <p:nvSpPr>
          <p:cNvPr id="2" name="Title 1"/>
          <p:cNvSpPr>
            <a:spLocks noGrp="1"/>
          </p:cNvSpPr>
          <p:nvPr>
            <p:ph type="title"/>
          </p:nvPr>
        </p:nvSpPr>
        <p:spPr>
          <a:xfrm>
            <a:off x="2592923" y="932906"/>
            <a:ext cx="8450215" cy="853691"/>
          </a:xfrm>
        </p:spPr>
        <p:txBody>
          <a:bodyPr/>
          <a:lstStyle/>
          <a:p>
            <a:endParaRPr lang="en-GB" dirty="0"/>
          </a:p>
        </p:txBody>
      </p:sp>
      <p:sp>
        <p:nvSpPr>
          <p:cNvPr id="3" name="Text Placeholder 2"/>
          <p:cNvSpPr>
            <a:spLocks noGrp="1"/>
          </p:cNvSpPr>
          <p:nvPr>
            <p:ph type="body" idx="1"/>
          </p:nvPr>
        </p:nvSpPr>
        <p:spPr>
          <a:xfrm>
            <a:off x="2589212" y="1972703"/>
            <a:ext cx="4342893" cy="576262"/>
          </a:xfrm>
          <a:ln>
            <a:solidFill>
              <a:schemeClr val="accent1"/>
            </a:solidFill>
          </a:ln>
        </p:spPr>
        <p:txBody>
          <a:bodyPr/>
          <a:lstStyle/>
          <a:p>
            <a:endParaRPr lang="en-US" b="1" u="sng" dirty="0">
              <a:solidFill>
                <a:srgbClr val="FF0000"/>
              </a:solidFill>
            </a:endParaRPr>
          </a:p>
          <a:p>
            <a:r>
              <a:rPr lang="en-US" b="1" dirty="0">
                <a:solidFill>
                  <a:srgbClr val="C00000"/>
                </a:solidFill>
              </a:rPr>
              <a:t>Kinesics Communication</a:t>
            </a:r>
            <a:endParaRPr lang="en-GB" b="1" dirty="0">
              <a:solidFill>
                <a:srgbClr val="C00000"/>
              </a:solidFill>
            </a:endParaRPr>
          </a:p>
        </p:txBody>
      </p:sp>
      <p:sp>
        <p:nvSpPr>
          <p:cNvPr id="6" name="Content Placeholder 5"/>
          <p:cNvSpPr>
            <a:spLocks noGrp="1"/>
          </p:cNvSpPr>
          <p:nvPr>
            <p:ph sz="half" idx="2"/>
          </p:nvPr>
        </p:nvSpPr>
        <p:spPr>
          <a:ln>
            <a:solidFill>
              <a:schemeClr val="accent1"/>
            </a:solidFill>
          </a:ln>
        </p:spPr>
        <p:txBody>
          <a:bodyPr>
            <a:normAutofit/>
          </a:bodyPr>
          <a:lstStyle/>
          <a:p>
            <a:endParaRPr lang="en-US" dirty="0"/>
          </a:p>
          <a:p>
            <a:r>
              <a:rPr lang="en-US" b="1" dirty="0">
                <a:solidFill>
                  <a:schemeClr val="tx1"/>
                </a:solidFill>
              </a:rPr>
              <a:t>Body Language</a:t>
            </a:r>
          </a:p>
          <a:p>
            <a:r>
              <a:rPr lang="en-US" b="1" dirty="0">
                <a:solidFill>
                  <a:schemeClr val="tx1"/>
                </a:solidFill>
              </a:rPr>
              <a:t>Kinesics is the interpretation of body motion communication such as facial expressions and gestures, nonverbal behavior related to movement of any part of the body or the body as a whole</a:t>
            </a:r>
            <a:r>
              <a:rPr lang="en-US" dirty="0"/>
              <a:t>.</a:t>
            </a:r>
            <a:endParaRPr lang="en-GB" dirty="0"/>
          </a:p>
        </p:txBody>
      </p:sp>
      <p:sp>
        <p:nvSpPr>
          <p:cNvPr id="7" name="Text Placeholder 6"/>
          <p:cNvSpPr>
            <a:spLocks noGrp="1"/>
          </p:cNvSpPr>
          <p:nvPr>
            <p:ph type="body" sz="quarter" idx="3"/>
          </p:nvPr>
        </p:nvSpPr>
        <p:spPr>
          <a:xfrm>
            <a:off x="7048768" y="1969475"/>
            <a:ext cx="4338674" cy="576262"/>
          </a:xfrm>
          <a:ln>
            <a:solidFill>
              <a:schemeClr val="accent1"/>
            </a:solidFill>
          </a:ln>
        </p:spPr>
        <p:txBody>
          <a:bodyPr/>
          <a:lstStyle/>
          <a:p>
            <a:r>
              <a:rPr lang="en-US" b="1" dirty="0">
                <a:solidFill>
                  <a:srgbClr val="C00000"/>
                </a:solidFill>
              </a:rPr>
              <a:t>Meta Communication</a:t>
            </a:r>
            <a:endParaRPr lang="en-GB" b="1" dirty="0">
              <a:solidFill>
                <a:srgbClr val="C00000"/>
              </a:solidFill>
            </a:endParaRPr>
          </a:p>
        </p:txBody>
      </p:sp>
      <p:sp>
        <p:nvSpPr>
          <p:cNvPr id="8" name="Content Placeholder 7"/>
          <p:cNvSpPr>
            <a:spLocks noGrp="1"/>
          </p:cNvSpPr>
          <p:nvPr>
            <p:ph sz="quarter" idx="4"/>
          </p:nvPr>
        </p:nvSpPr>
        <p:spPr>
          <a:xfrm>
            <a:off x="7048767" y="2545737"/>
            <a:ext cx="4338674" cy="3354060"/>
          </a:xfrm>
          <a:ln>
            <a:solidFill>
              <a:schemeClr val="accent1"/>
            </a:solidFill>
          </a:ln>
        </p:spPr>
        <p:txBody>
          <a:bodyPr/>
          <a:lstStyle/>
          <a:p>
            <a:endParaRPr lang="en-US" b="1" dirty="0">
              <a:solidFill>
                <a:schemeClr val="tx1"/>
              </a:solidFill>
            </a:endParaRPr>
          </a:p>
          <a:p>
            <a:r>
              <a:rPr lang="en-US" b="1" dirty="0">
                <a:solidFill>
                  <a:schemeClr val="tx1"/>
                </a:solidFill>
              </a:rPr>
              <a:t>It is all the non-verbal cues (tone of voice, body language, gestures, facial expression, etc.) that carry meaning that either enhance or disallow what we say in words.</a:t>
            </a:r>
          </a:p>
          <a:p>
            <a:r>
              <a:rPr lang="en-US" b="1" dirty="0">
                <a:solidFill>
                  <a:schemeClr val="tx1"/>
                </a:solidFill>
              </a:rPr>
              <a:t> There's a whole conversation going on beneath the surface.</a:t>
            </a:r>
            <a:endParaRPr lang="en-GB" b="1" dirty="0">
              <a:solidFill>
                <a:schemeClr val="tx1"/>
              </a:solidFill>
            </a:endParaRPr>
          </a:p>
        </p:txBody>
      </p:sp>
    </p:spTree>
    <p:extLst>
      <p:ext uri="{BB962C8B-B14F-4D97-AF65-F5344CB8AC3E}">
        <p14:creationId xmlns:p14="http://schemas.microsoft.com/office/powerpoint/2010/main" val="15084569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792566"/>
          </a:xfrm>
        </p:spPr>
        <p:txBody>
          <a:bodyPr/>
          <a:lstStyle/>
          <a:p>
            <a:r>
              <a:rPr lang="en-US" b="1" dirty="0">
                <a:solidFill>
                  <a:schemeClr val="tx1"/>
                </a:solidFill>
                <a:latin typeface="Arial" panose="020B0604020202020204" pitchFamily="34" charset="0"/>
                <a:cs typeface="Arial" panose="020B0604020202020204" pitchFamily="34" charset="0"/>
              </a:rPr>
              <a:t>Communication - Definitions</a:t>
            </a:r>
            <a:endParaRPr lang="en-GB"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233412" y="1313645"/>
            <a:ext cx="8915400" cy="5151549"/>
          </a:xfrm>
        </p:spPr>
        <p:txBody>
          <a:bodyPr>
            <a:normAutofit fontScale="92500" lnSpcReduction="10000"/>
          </a:bodyPr>
          <a:lstStyle/>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Webster’s Dictionary,</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“Communication is a process by which information is exchanged between individuals through a common system of symbols &amp; signs of behavior.”</a:t>
            </a:r>
          </a:p>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Herbert, </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“Without communication there can be no organization, for there is no possibility then of the group influencing the behavior of the individual.”</a:t>
            </a:r>
          </a:p>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Fred </a:t>
            </a:r>
            <a:r>
              <a:rPr lang="en-US" sz="2400" dirty="0" err="1">
                <a:solidFill>
                  <a:schemeClr val="tx1"/>
                </a:solidFill>
                <a:latin typeface="Arial" panose="020B0604020202020204" pitchFamily="34" charset="0"/>
                <a:cs typeface="Arial" panose="020B0604020202020204" pitchFamily="34" charset="0"/>
              </a:rPr>
              <a:t>Luthans</a:t>
            </a:r>
            <a:r>
              <a:rPr lang="en-US" sz="2400" dirty="0">
                <a:solidFill>
                  <a:schemeClr val="tx1"/>
                </a:solidFill>
                <a:latin typeface="Arial" panose="020B0604020202020204" pitchFamily="34" charset="0"/>
                <a:cs typeface="Arial" panose="020B0604020202020204" pitchFamily="34" charset="0"/>
              </a:rPr>
              <a:t>,</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“Communication involves more than just linear information flows; it is a dynamic, interpersonal process that involves behavioral exchanges.” </a:t>
            </a:r>
          </a:p>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Moorhead and Griffin,</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“Communication is the process in which two or more parties exchange information and share meaning.” </a:t>
            </a:r>
          </a:p>
          <a:p>
            <a:pPr marL="0" indent="0">
              <a:buClr>
                <a:srgbClr val="C00000"/>
              </a:buClr>
              <a:buNone/>
            </a:pPr>
            <a:endParaRPr lang="en-US" sz="2400" dirty="0">
              <a:solidFill>
                <a:schemeClr val="tx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024280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783632" y="620688"/>
            <a:ext cx="7046168" cy="103421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u="sng" dirty="0">
                <a:solidFill>
                  <a:schemeClr val="tx1"/>
                </a:solidFill>
                <a:latin typeface="Andalus" pitchFamily="18" charset="-78"/>
                <a:cs typeface="Andalus" pitchFamily="18" charset="-78"/>
              </a:rPr>
              <a:t>Non-verbal communication</a:t>
            </a:r>
            <a:endParaRPr lang="en-IN" b="1" u="sng" dirty="0">
              <a:solidFill>
                <a:schemeClr val="tx1"/>
              </a:solidFill>
              <a:latin typeface="Andalus" pitchFamily="18" charset="-78"/>
              <a:cs typeface="Andalus" pitchFamily="18" charset="-78"/>
            </a:endParaRPr>
          </a:p>
        </p:txBody>
      </p:sp>
      <p:sp>
        <p:nvSpPr>
          <p:cNvPr id="5" name="Content Placeholder 2"/>
          <p:cNvSpPr>
            <a:spLocks noGrp="1"/>
          </p:cNvSpPr>
          <p:nvPr/>
        </p:nvSpPr>
        <p:spPr>
          <a:xfrm>
            <a:off x="2423592" y="1988840"/>
            <a:ext cx="7406208" cy="352839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None/>
            </a:pPr>
            <a:endParaRPr lang="en-IN" b="1" dirty="0"/>
          </a:p>
        </p:txBody>
      </p:sp>
      <p:pic>
        <p:nvPicPr>
          <p:cNvPr id="3" name="Picture 2"/>
          <p:cNvPicPr>
            <a:picLocks noChangeAspect="1"/>
          </p:cNvPicPr>
          <p:nvPr/>
        </p:nvPicPr>
        <p:blipFill>
          <a:blip r:embed="rId2"/>
          <a:stretch>
            <a:fillRect/>
          </a:stretch>
        </p:blipFill>
        <p:spPr>
          <a:xfrm>
            <a:off x="3786436" y="2107033"/>
            <a:ext cx="4680520" cy="3292004"/>
          </a:xfrm>
          <a:prstGeom prst="rect">
            <a:avLst/>
          </a:prstGeom>
        </p:spPr>
      </p:pic>
    </p:spTree>
    <p:extLst>
      <p:ext uri="{BB962C8B-B14F-4D97-AF65-F5344CB8AC3E}">
        <p14:creationId xmlns:p14="http://schemas.microsoft.com/office/powerpoint/2010/main" val="19114959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4483" y="1196752"/>
            <a:ext cx="35052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Forms of Non-Verbal Communication</a:t>
            </a:r>
            <a:endParaRPr lang="en-US" b="1" dirty="0">
              <a:solidFill>
                <a:schemeClr val="tx1"/>
              </a:solidFill>
            </a:endParaRPr>
          </a:p>
        </p:txBody>
      </p:sp>
      <p:cxnSp>
        <p:nvCxnSpPr>
          <p:cNvPr id="5" name="Straight Connector 4"/>
          <p:cNvCxnSpPr/>
          <p:nvPr/>
        </p:nvCxnSpPr>
        <p:spPr>
          <a:xfrm flipH="1" flipV="1">
            <a:off x="2639616" y="2767042"/>
            <a:ext cx="3113484" cy="163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677695" y="2778617"/>
            <a:ext cx="38862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13765" y="3757641"/>
            <a:ext cx="1546123" cy="9560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rPr>
              <a:t>Facial Expression</a:t>
            </a:r>
          </a:p>
        </p:txBody>
      </p:sp>
      <p:sp>
        <p:nvSpPr>
          <p:cNvPr id="8" name="Rectangle 7"/>
          <p:cNvSpPr/>
          <p:nvPr/>
        </p:nvSpPr>
        <p:spPr>
          <a:xfrm>
            <a:off x="3446273" y="3772255"/>
            <a:ext cx="1473775" cy="94141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a:p>
            <a:pPr algn="ctr"/>
            <a:r>
              <a:rPr lang="en-US" b="1" dirty="0">
                <a:solidFill>
                  <a:schemeClr val="tx1"/>
                </a:solidFill>
              </a:rPr>
              <a:t>Body Movement</a:t>
            </a:r>
          </a:p>
          <a:p>
            <a:pPr algn="ctr"/>
            <a:endParaRPr lang="en-US" b="1" dirty="0"/>
          </a:p>
        </p:txBody>
      </p:sp>
      <p:sp>
        <p:nvSpPr>
          <p:cNvPr id="9" name="Rectangle 8"/>
          <p:cNvSpPr/>
          <p:nvPr/>
        </p:nvSpPr>
        <p:spPr>
          <a:xfrm>
            <a:off x="4982344" y="3769217"/>
            <a:ext cx="1219200" cy="9444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rPr>
              <a:t>Gestures</a:t>
            </a:r>
          </a:p>
        </p:txBody>
      </p:sp>
      <p:sp>
        <p:nvSpPr>
          <p:cNvPr id="10" name="Rectangle 9"/>
          <p:cNvSpPr/>
          <p:nvPr/>
        </p:nvSpPr>
        <p:spPr>
          <a:xfrm>
            <a:off x="6329277" y="3799125"/>
            <a:ext cx="1242007" cy="9145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rPr>
              <a:t>Eye Contact</a:t>
            </a:r>
          </a:p>
        </p:txBody>
      </p:sp>
      <p:sp>
        <p:nvSpPr>
          <p:cNvPr id="11" name="Rectangle 10"/>
          <p:cNvSpPr/>
          <p:nvPr/>
        </p:nvSpPr>
        <p:spPr>
          <a:xfrm>
            <a:off x="7633580" y="3782031"/>
            <a:ext cx="1143000" cy="9316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rPr>
              <a:t>Voice</a:t>
            </a:r>
          </a:p>
        </p:txBody>
      </p:sp>
      <p:sp>
        <p:nvSpPr>
          <p:cNvPr id="12" name="Rectangle 11"/>
          <p:cNvSpPr/>
          <p:nvPr/>
        </p:nvSpPr>
        <p:spPr>
          <a:xfrm>
            <a:off x="8838875" y="3799126"/>
            <a:ext cx="1232403" cy="9145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rPr>
              <a:t>Touch </a:t>
            </a:r>
          </a:p>
        </p:txBody>
      </p:sp>
      <p:cxnSp>
        <p:nvCxnSpPr>
          <p:cNvPr id="13" name="Straight Arrow Connector 12"/>
          <p:cNvCxnSpPr/>
          <p:nvPr/>
        </p:nvCxnSpPr>
        <p:spPr>
          <a:xfrm rot="5400000">
            <a:off x="3581400" y="3276161"/>
            <a:ext cx="9906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097438" y="3261548"/>
            <a:ext cx="9906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465590" y="3303031"/>
            <a:ext cx="9906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7641282" y="3257905"/>
            <a:ext cx="990600" cy="381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9066213" y="3261548"/>
            <a:ext cx="9906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25294" y="2461448"/>
            <a:ext cx="6096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38028" y="2767042"/>
            <a:ext cx="7215" cy="97598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242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7608" y="692697"/>
            <a:ext cx="6110064" cy="962209"/>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i="1" u="sng" dirty="0">
                <a:solidFill>
                  <a:schemeClr val="tx1"/>
                </a:solidFill>
                <a:latin typeface="Andalus" pitchFamily="18" charset="-78"/>
                <a:cs typeface="Andalus" pitchFamily="18" charset="-78"/>
              </a:rPr>
              <a:t>FEATURES :</a:t>
            </a:r>
            <a:endParaRPr lang="en-IN" b="1" i="1" u="sng" dirty="0">
              <a:solidFill>
                <a:schemeClr val="tx1"/>
              </a:solidFill>
              <a:latin typeface="Andalus" pitchFamily="18" charset="-78"/>
              <a:cs typeface="Andalus" pitchFamily="18" charset="-78"/>
            </a:endParaRPr>
          </a:p>
        </p:txBody>
      </p:sp>
      <p:sp>
        <p:nvSpPr>
          <p:cNvPr id="5" name="Content Placeholder 2"/>
          <p:cNvSpPr>
            <a:spLocks noGrp="1"/>
          </p:cNvSpPr>
          <p:nvPr/>
        </p:nvSpPr>
        <p:spPr>
          <a:xfrm>
            <a:off x="2567608" y="1916832"/>
            <a:ext cx="7262192" cy="461182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itchFamily="2" charset="2"/>
              <a:buChar char="q"/>
            </a:pPr>
            <a:r>
              <a:rPr lang="en-US" b="1" dirty="0"/>
              <a:t>Non-verbal communication flows through all acts of speaking or writing.</a:t>
            </a:r>
          </a:p>
          <a:p>
            <a:pPr>
              <a:buFont typeface="Wingdings" pitchFamily="2" charset="2"/>
              <a:buChar char="q"/>
            </a:pPr>
            <a:endParaRPr lang="en-US" b="1" dirty="0"/>
          </a:p>
          <a:p>
            <a:pPr>
              <a:buFont typeface="Wingdings" pitchFamily="2" charset="2"/>
              <a:buChar char="q"/>
            </a:pPr>
            <a:r>
              <a:rPr lang="en-US" b="1" dirty="0"/>
              <a:t>Non-verbal communication are the wordless messages.</a:t>
            </a:r>
          </a:p>
          <a:p>
            <a:pPr>
              <a:buFont typeface="Wingdings" pitchFamily="2" charset="2"/>
              <a:buChar char="q"/>
            </a:pPr>
            <a:endParaRPr lang="en-US" b="1" dirty="0"/>
          </a:p>
          <a:p>
            <a:pPr>
              <a:buFont typeface="Wingdings" pitchFamily="2" charset="2"/>
              <a:buChar char="q"/>
            </a:pPr>
            <a:r>
              <a:rPr lang="en-US" b="1" dirty="0"/>
              <a:t>It is a creative activity , which comes through stimuli produced by the mind.</a:t>
            </a:r>
          </a:p>
          <a:p>
            <a:pPr>
              <a:buFont typeface="Wingdings" pitchFamily="2" charset="2"/>
              <a:buChar char="q"/>
            </a:pPr>
            <a:endParaRPr lang="en-IN" b="1" dirty="0"/>
          </a:p>
        </p:txBody>
      </p:sp>
    </p:spTree>
    <p:extLst>
      <p:ext uri="{BB962C8B-B14F-4D97-AF65-F5344CB8AC3E}">
        <p14:creationId xmlns:p14="http://schemas.microsoft.com/office/powerpoint/2010/main" val="6943465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w1.gif"/>
          <p:cNvPicPr>
            <a:picLocks noChangeAspect="1"/>
          </p:cNvPicPr>
          <p:nvPr/>
        </p:nvPicPr>
        <p:blipFill>
          <a:blip r:embed="rId2"/>
          <a:stretch>
            <a:fillRect/>
          </a:stretch>
        </p:blipFill>
        <p:spPr>
          <a:xfrm>
            <a:off x="7048469" y="2246718"/>
            <a:ext cx="3635433" cy="3826277"/>
          </a:xfrm>
          <a:prstGeom prst="rect">
            <a:avLst/>
          </a:prstGeom>
        </p:spPr>
      </p:pic>
      <p:sp>
        <p:nvSpPr>
          <p:cNvPr id="5" name="TextBox 2"/>
          <p:cNvSpPr txBox="1"/>
          <p:nvPr/>
        </p:nvSpPr>
        <p:spPr>
          <a:xfrm>
            <a:off x="2423592" y="1052737"/>
            <a:ext cx="748883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u="sng" dirty="0">
                <a:latin typeface="Andalus" pitchFamily="18" charset="-78"/>
                <a:cs typeface="Andalus" pitchFamily="18" charset="-78"/>
              </a:rPr>
              <a:t>Importance of Non- Verbal Communication</a:t>
            </a:r>
          </a:p>
          <a:p>
            <a:endParaRPr lang="en-US" sz="2800" dirty="0"/>
          </a:p>
        </p:txBody>
      </p:sp>
      <p:sp>
        <p:nvSpPr>
          <p:cNvPr id="6" name="TextBox 3"/>
          <p:cNvSpPr txBox="1"/>
          <p:nvPr/>
        </p:nvSpPr>
        <p:spPr>
          <a:xfrm>
            <a:off x="2318197" y="1916833"/>
            <a:ext cx="430240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A person to have quality communication skills must possess the knowledge of non-verbal communication.</a:t>
            </a:r>
          </a:p>
          <a:p>
            <a:r>
              <a:rPr lang="en-US" sz="2800" b="1" dirty="0"/>
              <a:t>As compared to words and vocal variety non-verbal communication matters a lot.</a:t>
            </a:r>
          </a:p>
        </p:txBody>
      </p:sp>
    </p:spTree>
    <p:extLst>
      <p:ext uri="{BB962C8B-B14F-4D97-AF65-F5344CB8AC3E}">
        <p14:creationId xmlns:p14="http://schemas.microsoft.com/office/powerpoint/2010/main" val="23936859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617" y="3141663"/>
            <a:ext cx="9601200" cy="792162"/>
          </a:xfrm>
        </p:spPr>
        <p:txBody>
          <a:bodyPr/>
          <a:lstStyle/>
          <a:p>
            <a:pPr eaLnBrk="1" fontAlgn="auto" hangingPunct="1">
              <a:spcAft>
                <a:spcPts val="0"/>
              </a:spcAft>
              <a:defRPr/>
            </a:pPr>
            <a:r>
              <a:rPr lang="en-US" sz="3200" b="1" dirty="0">
                <a:solidFill>
                  <a:schemeClr val="tx1"/>
                </a:solidFill>
              </a:rPr>
              <a:t>Inter-Personal Communication</a:t>
            </a:r>
            <a:endParaRPr lang="en-IN" sz="3200" b="1" dirty="0">
              <a:solidFill>
                <a:schemeClr val="tx1"/>
              </a:solidFill>
            </a:endParaRPr>
          </a:p>
        </p:txBody>
      </p:sp>
      <p:pic>
        <p:nvPicPr>
          <p:cNvPr id="8195" name="Picture 2" descr="imag2.gif"/>
          <p:cNvPicPr>
            <a:picLocks noChangeAspect="1"/>
          </p:cNvPicPr>
          <p:nvPr/>
        </p:nvPicPr>
        <p:blipFill>
          <a:blip r:embed="rId2"/>
          <a:srcRect/>
          <a:stretch>
            <a:fillRect/>
          </a:stretch>
        </p:blipFill>
        <p:spPr bwMode="auto">
          <a:xfrm>
            <a:off x="4673600" y="914401"/>
            <a:ext cx="3310467" cy="20097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1150600" cy="706437"/>
          </a:xfrm>
        </p:spPr>
        <p:txBody>
          <a:bodyPr>
            <a:noAutofit/>
          </a:bodyPr>
          <a:lstStyle/>
          <a:p>
            <a:pPr eaLnBrk="1" fontAlgn="auto" hangingPunct="1">
              <a:spcAft>
                <a:spcPts val="0"/>
              </a:spcAft>
              <a:defRPr/>
            </a:pPr>
            <a:r>
              <a:rPr lang="en-US" sz="3600" b="1" dirty="0">
                <a:solidFill>
                  <a:schemeClr val="tx1"/>
                </a:solidFill>
              </a:rPr>
              <a:t>Inter-personal communication</a:t>
            </a:r>
            <a:endParaRPr lang="en-IN" sz="3600" b="1" dirty="0">
              <a:solidFill>
                <a:schemeClr val="tx1"/>
              </a:solidFill>
            </a:endParaRPr>
          </a:p>
        </p:txBody>
      </p:sp>
      <p:sp>
        <p:nvSpPr>
          <p:cNvPr id="10243" name="Content Placeholder 2"/>
          <p:cNvSpPr>
            <a:spLocks noGrp="1"/>
          </p:cNvSpPr>
          <p:nvPr>
            <p:ph sz="quarter" idx="1"/>
          </p:nvPr>
        </p:nvSpPr>
        <p:spPr>
          <a:xfrm>
            <a:off x="609600" y="1125539"/>
            <a:ext cx="10670117" cy="5348287"/>
          </a:xfrm>
        </p:spPr>
        <p:txBody>
          <a:bodyPr/>
          <a:lstStyle/>
          <a:p>
            <a:pPr eaLnBrk="1" hangingPunct="1">
              <a:lnSpc>
                <a:spcPct val="150000"/>
              </a:lnSpc>
              <a:defRPr/>
            </a:pPr>
            <a:r>
              <a:rPr lang="en-IN" sz="2500" b="1" dirty="0">
                <a:latin typeface="+mj-lt"/>
                <a:cs typeface="Times New Roman" panose="02020603050405020304" pitchFamily="18" charset="0"/>
              </a:rPr>
              <a:t>Inter-personal communication</a:t>
            </a:r>
            <a:r>
              <a:rPr lang="en-IN" sz="2500" dirty="0">
                <a:latin typeface="+mj-lt"/>
                <a:cs typeface="Times New Roman" panose="02020603050405020304" pitchFamily="18" charset="0"/>
              </a:rPr>
              <a:t> is the process by which people exchange information through </a:t>
            </a:r>
            <a:r>
              <a:rPr lang="en-IN" sz="2500" b="1" dirty="0">
                <a:latin typeface="+mj-lt"/>
                <a:cs typeface="Times New Roman" panose="02020603050405020304" pitchFamily="18" charset="0"/>
              </a:rPr>
              <a:t>verbal</a:t>
            </a:r>
            <a:r>
              <a:rPr lang="en-IN" sz="2500" dirty="0">
                <a:latin typeface="+mj-lt"/>
                <a:cs typeface="Times New Roman" panose="02020603050405020304" pitchFamily="18" charset="0"/>
              </a:rPr>
              <a:t> and  </a:t>
            </a:r>
            <a:r>
              <a:rPr lang="en-IN" sz="2500" b="1" dirty="0">
                <a:latin typeface="+mj-lt"/>
                <a:cs typeface="Times New Roman" panose="02020603050405020304" pitchFamily="18" charset="0"/>
              </a:rPr>
              <a:t>non-verbal</a:t>
            </a:r>
            <a:r>
              <a:rPr lang="en-IN" sz="2500" dirty="0">
                <a:latin typeface="+mj-lt"/>
                <a:cs typeface="Times New Roman" panose="02020603050405020304" pitchFamily="18" charset="0"/>
              </a:rPr>
              <a:t> messages.</a:t>
            </a:r>
          </a:p>
          <a:p>
            <a:pPr eaLnBrk="1" hangingPunct="1">
              <a:lnSpc>
                <a:spcPct val="150000"/>
              </a:lnSpc>
              <a:defRPr/>
            </a:pPr>
            <a:r>
              <a:rPr lang="en-IN" sz="2500" dirty="0">
                <a:latin typeface="+mj-lt"/>
                <a:cs typeface="Times New Roman" panose="02020603050405020304" pitchFamily="18" charset="0"/>
              </a:rPr>
              <a:t>Inter-personal skills also includes :</a:t>
            </a:r>
          </a:p>
          <a:p>
            <a:pPr lvl="1" eaLnBrk="1" hangingPunct="1">
              <a:lnSpc>
                <a:spcPct val="150000"/>
              </a:lnSpc>
              <a:defRPr/>
            </a:pPr>
            <a:r>
              <a:rPr lang="en-IN" sz="2500" dirty="0">
                <a:latin typeface="+mj-lt"/>
                <a:cs typeface="Times New Roman" panose="02020603050405020304" pitchFamily="18" charset="0"/>
              </a:rPr>
              <a:t> ability to listen and understand</a:t>
            </a:r>
          </a:p>
          <a:p>
            <a:pPr lvl="1" eaLnBrk="1" hangingPunct="1">
              <a:lnSpc>
                <a:spcPct val="150000"/>
              </a:lnSpc>
              <a:defRPr/>
            </a:pPr>
            <a:r>
              <a:rPr lang="en-IN" sz="2500" dirty="0">
                <a:latin typeface="+mj-lt"/>
                <a:cs typeface="Times New Roman" panose="02020603050405020304" pitchFamily="18" charset="0"/>
              </a:rPr>
              <a:t> problem solving</a:t>
            </a:r>
          </a:p>
          <a:p>
            <a:pPr lvl="1" eaLnBrk="1" hangingPunct="1">
              <a:lnSpc>
                <a:spcPct val="150000"/>
              </a:lnSpc>
              <a:defRPr/>
            </a:pPr>
            <a:r>
              <a:rPr lang="en-IN" sz="2500" dirty="0">
                <a:latin typeface="+mj-lt"/>
                <a:cs typeface="Times New Roman" panose="02020603050405020304" pitchFamily="18" charset="0"/>
              </a:rPr>
              <a:t> decision making</a:t>
            </a:r>
          </a:p>
          <a:p>
            <a:pPr lvl="1" eaLnBrk="1" hangingPunct="1">
              <a:lnSpc>
                <a:spcPct val="150000"/>
              </a:lnSpc>
              <a:defRPr/>
            </a:pPr>
            <a:r>
              <a:rPr lang="en-IN" sz="2500" dirty="0">
                <a:latin typeface="+mj-lt"/>
                <a:cs typeface="Times New Roman" panose="02020603050405020304" pitchFamily="18" charset="0"/>
              </a:rPr>
              <a:t>personal stress management </a:t>
            </a:r>
          </a:p>
          <a:p>
            <a:pPr eaLnBrk="1" hangingPunct="1">
              <a:lnSpc>
                <a:spcPct val="150000"/>
              </a:lnSpc>
              <a:defRPr/>
            </a:pPr>
            <a:endParaRPr lang="en-I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solidFill>
                  <a:schemeClr val="tx1"/>
                </a:solidFill>
              </a:rPr>
              <a:t>Importance of Inter-personal Communication</a:t>
            </a:r>
            <a:endParaRPr lang="en-IN" b="1" dirty="0">
              <a:solidFill>
                <a:schemeClr val="tx1"/>
              </a:solidFill>
            </a:endParaRPr>
          </a:p>
        </p:txBody>
      </p:sp>
      <p:sp>
        <p:nvSpPr>
          <p:cNvPr id="11267" name="Content Placeholder 2"/>
          <p:cNvSpPr>
            <a:spLocks noGrp="1"/>
          </p:cNvSpPr>
          <p:nvPr>
            <p:ph sz="quarter" idx="1"/>
          </p:nvPr>
        </p:nvSpPr>
        <p:spPr>
          <a:xfrm>
            <a:off x="719667" y="1628775"/>
            <a:ext cx="9956800" cy="4679950"/>
          </a:xfrm>
        </p:spPr>
        <p:txBody>
          <a:bodyPr/>
          <a:lstStyle/>
          <a:p>
            <a:pPr eaLnBrk="1" hangingPunct="1">
              <a:lnSpc>
                <a:spcPct val="150000"/>
              </a:lnSpc>
              <a:defRPr/>
            </a:pPr>
            <a:r>
              <a:rPr lang="en-IN" sz="2600" dirty="0">
                <a:latin typeface="+mj-lt"/>
                <a:cs typeface="Times New Roman" panose="02020603050405020304" pitchFamily="18" charset="0"/>
              </a:rPr>
              <a:t>Effective communication is very helpful in work place where we need to interact with different types of people.</a:t>
            </a:r>
          </a:p>
          <a:p>
            <a:pPr eaLnBrk="1" hangingPunct="1">
              <a:lnSpc>
                <a:spcPct val="150000"/>
              </a:lnSpc>
              <a:defRPr/>
            </a:pPr>
            <a:r>
              <a:rPr lang="en-US" sz="2600" dirty="0">
                <a:latin typeface="+mj-lt"/>
                <a:cs typeface="Times New Roman" panose="02020603050405020304" pitchFamily="18" charset="0"/>
              </a:rPr>
              <a:t>It is important in maintaining good relationship within family and with friends.</a:t>
            </a:r>
          </a:p>
          <a:p>
            <a:pPr eaLnBrk="1" hangingPunct="1">
              <a:lnSpc>
                <a:spcPct val="150000"/>
              </a:lnSpc>
              <a:defRPr/>
            </a:pPr>
            <a:r>
              <a:rPr lang="en-US" sz="2600" dirty="0">
                <a:latin typeface="+mj-lt"/>
                <a:cs typeface="Times New Roman" panose="02020603050405020304" pitchFamily="18" charset="0"/>
              </a:rPr>
              <a:t>Inter-personal communication skills are also known as </a:t>
            </a:r>
            <a:r>
              <a:rPr lang="en-US" sz="2600" b="1" dirty="0">
                <a:latin typeface="+mj-lt"/>
                <a:cs typeface="Times New Roman" panose="02020603050405020304" pitchFamily="18" charset="0"/>
              </a:rPr>
              <a:t>life skills</a:t>
            </a:r>
            <a:r>
              <a:rPr lang="en-US" sz="2600" dirty="0">
                <a:latin typeface="+mj-lt"/>
                <a:cs typeface="Times New Roman" panose="02020603050405020304" pitchFamily="18" charset="0"/>
              </a:rPr>
              <a:t>.</a:t>
            </a:r>
          </a:p>
          <a:p>
            <a:pPr eaLnBrk="1" hangingPunct="1">
              <a:lnSpc>
                <a:spcPct val="150000"/>
              </a:lnSpc>
              <a:buFont typeface="Wingdings" pitchFamily="2" charset="2"/>
              <a:buNone/>
              <a:defRPr/>
            </a:pPr>
            <a:endParaRPr lang="en-I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solidFill>
                  <a:srgbClr val="C00000"/>
                </a:solidFill>
              </a:rPr>
              <a:t>Principles of Inter-personal Communication</a:t>
            </a:r>
            <a:endParaRPr lang="en-IN" b="1" dirty="0">
              <a:solidFill>
                <a:srgbClr val="C00000"/>
              </a:solidFill>
            </a:endParaRPr>
          </a:p>
        </p:txBody>
      </p:sp>
      <p:sp>
        <p:nvSpPr>
          <p:cNvPr id="11267" name="Content Placeholder 2"/>
          <p:cNvSpPr>
            <a:spLocks noGrp="1"/>
          </p:cNvSpPr>
          <p:nvPr>
            <p:ph sz="quarter" idx="1"/>
          </p:nvPr>
        </p:nvSpPr>
        <p:spPr>
          <a:xfrm>
            <a:off x="334434" y="1984376"/>
            <a:ext cx="11233151" cy="4181475"/>
          </a:xfrm>
        </p:spPr>
        <p:txBody>
          <a:bodyPr/>
          <a:lstStyle/>
          <a:p>
            <a:pPr eaLnBrk="1" hangingPunct="1">
              <a:lnSpc>
                <a:spcPct val="150000"/>
              </a:lnSpc>
            </a:pPr>
            <a:r>
              <a:rPr lang="en-IN" sz="2600" b="1"/>
              <a:t>Inter-personal communication is </a:t>
            </a:r>
            <a:r>
              <a:rPr lang="en-IN" sz="2600" b="1">
                <a:solidFill>
                  <a:srgbClr val="C00000"/>
                </a:solidFill>
              </a:rPr>
              <a:t>inescapable.</a:t>
            </a:r>
            <a:endParaRPr lang="en-IN" sz="2600" b="1" i="1">
              <a:solidFill>
                <a:srgbClr val="C00000"/>
              </a:solidFill>
            </a:endParaRPr>
          </a:p>
          <a:p>
            <a:pPr eaLnBrk="1" hangingPunct="1">
              <a:lnSpc>
                <a:spcPct val="150000"/>
              </a:lnSpc>
            </a:pPr>
            <a:r>
              <a:rPr lang="en-IN" sz="2600" b="1"/>
              <a:t>Inter-personal communication is </a:t>
            </a:r>
            <a:r>
              <a:rPr lang="en-IN" sz="2600" b="1">
                <a:solidFill>
                  <a:srgbClr val="C00000"/>
                </a:solidFill>
              </a:rPr>
              <a:t>irreversible.</a:t>
            </a:r>
            <a:endParaRPr lang="en-IN" sz="2600" b="1" i="1">
              <a:solidFill>
                <a:srgbClr val="C00000"/>
              </a:solidFill>
            </a:endParaRPr>
          </a:p>
          <a:p>
            <a:pPr eaLnBrk="1" hangingPunct="1">
              <a:lnSpc>
                <a:spcPct val="150000"/>
              </a:lnSpc>
            </a:pPr>
            <a:r>
              <a:rPr lang="en-IN" sz="2600" b="1"/>
              <a:t>Inter-personal communication is </a:t>
            </a:r>
            <a:r>
              <a:rPr lang="en-IN" sz="2600" b="1">
                <a:solidFill>
                  <a:srgbClr val="C00000"/>
                </a:solidFill>
              </a:rPr>
              <a:t>complicated.</a:t>
            </a:r>
            <a:endParaRPr lang="en-IN" sz="2600" b="1" i="1">
              <a:solidFill>
                <a:srgbClr val="C00000"/>
              </a:solidFill>
            </a:endParaRPr>
          </a:p>
          <a:p>
            <a:pPr eaLnBrk="1" hangingPunct="1">
              <a:lnSpc>
                <a:spcPct val="150000"/>
              </a:lnSpc>
            </a:pPr>
            <a:r>
              <a:rPr lang="en-IN" sz="2600" b="1"/>
              <a:t>Inter-personal communication is </a:t>
            </a:r>
            <a:r>
              <a:rPr lang="en-IN" sz="2600" b="1">
                <a:solidFill>
                  <a:srgbClr val="C00000"/>
                </a:solidFill>
              </a:rPr>
              <a:t>contextual.</a:t>
            </a:r>
            <a:endParaRPr lang="en-IN" sz="2600" b="1" i="1">
              <a:solidFill>
                <a:srgbClr val="C00000"/>
              </a:solidFill>
            </a:endParaRPr>
          </a:p>
          <a:p>
            <a:pPr eaLnBrk="1" hangingPunct="1">
              <a:lnSpc>
                <a:spcPct val="150000"/>
              </a:lnSpc>
              <a:buFont typeface="Wingdings" pitchFamily="2" charset="2"/>
              <a:buNone/>
            </a:pPr>
            <a:endParaRPr lang="en-IN" sz="26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613900" cy="1143000"/>
          </a:xfrm>
        </p:spPr>
        <p:txBody>
          <a:bodyPr>
            <a:noAutofit/>
          </a:bodyPr>
          <a:lstStyle/>
          <a:p>
            <a:pPr eaLnBrk="1" fontAlgn="auto" hangingPunct="1">
              <a:spcAft>
                <a:spcPts val="0"/>
              </a:spcAft>
              <a:defRPr/>
            </a:pPr>
            <a:r>
              <a:rPr lang="en-US" sz="3600" b="1" dirty="0">
                <a:solidFill>
                  <a:srgbClr val="C00000"/>
                </a:solidFill>
              </a:rPr>
              <a:t>Elements of Inter-personal Communication</a:t>
            </a:r>
            <a:endParaRPr lang="en-IN" sz="3600" b="1" dirty="0">
              <a:solidFill>
                <a:srgbClr val="C00000"/>
              </a:solidFill>
            </a:endParaRPr>
          </a:p>
        </p:txBody>
      </p:sp>
      <p:sp>
        <p:nvSpPr>
          <p:cNvPr id="12291" name="Content Placeholder 2"/>
          <p:cNvSpPr>
            <a:spLocks noGrp="1"/>
          </p:cNvSpPr>
          <p:nvPr>
            <p:ph sz="quarter" idx="1"/>
          </p:nvPr>
        </p:nvSpPr>
        <p:spPr>
          <a:xfrm>
            <a:off x="334434" y="1557338"/>
            <a:ext cx="11425767" cy="4916487"/>
          </a:xfrm>
        </p:spPr>
        <p:txBody>
          <a:bodyPr/>
          <a:lstStyle/>
          <a:p>
            <a:pPr eaLnBrk="1" hangingPunct="1">
              <a:lnSpc>
                <a:spcPct val="150000"/>
              </a:lnSpc>
            </a:pPr>
            <a:r>
              <a:rPr lang="en-US" sz="2800" b="1"/>
              <a:t>The Communicators - Sender and Receiver</a:t>
            </a:r>
          </a:p>
          <a:p>
            <a:pPr eaLnBrk="1" hangingPunct="1">
              <a:lnSpc>
                <a:spcPct val="150000"/>
              </a:lnSpc>
            </a:pPr>
            <a:r>
              <a:rPr lang="en-US" sz="2800" b="1"/>
              <a:t>The Message</a:t>
            </a:r>
          </a:p>
          <a:p>
            <a:pPr eaLnBrk="1" hangingPunct="1">
              <a:lnSpc>
                <a:spcPct val="150000"/>
              </a:lnSpc>
            </a:pPr>
            <a:r>
              <a:rPr lang="en-US" sz="2800" b="1"/>
              <a:t>Feedback</a:t>
            </a:r>
          </a:p>
          <a:p>
            <a:pPr eaLnBrk="1" hangingPunct="1">
              <a:lnSpc>
                <a:spcPct val="150000"/>
              </a:lnSpc>
            </a:pPr>
            <a:r>
              <a:rPr lang="en-US" sz="2800" b="1"/>
              <a:t>Channel</a:t>
            </a:r>
          </a:p>
          <a:p>
            <a:pPr eaLnBrk="1" hangingPunct="1">
              <a:lnSpc>
                <a:spcPct val="150000"/>
              </a:lnSpc>
            </a:pPr>
            <a:r>
              <a:rPr lang="en-US" sz="2800" b="1"/>
              <a:t>Context</a:t>
            </a:r>
            <a:endParaRPr lang="en-IN" sz="2800" b="1"/>
          </a:p>
          <a:p>
            <a:pPr eaLnBrk="1" hangingPunct="1">
              <a:lnSpc>
                <a:spcPct val="150000"/>
              </a:lnSpc>
            </a:pPr>
            <a:r>
              <a:rPr lang="en-US" sz="2800" b="1"/>
              <a:t>Noise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5888"/>
            <a:ext cx="10767484" cy="1143000"/>
          </a:xfrm>
        </p:spPr>
        <p:txBody>
          <a:bodyPr>
            <a:noAutofit/>
          </a:bodyPr>
          <a:lstStyle/>
          <a:p>
            <a:pPr eaLnBrk="1" fontAlgn="auto" hangingPunct="1">
              <a:spcAft>
                <a:spcPts val="0"/>
              </a:spcAft>
              <a:defRPr/>
            </a:pPr>
            <a:r>
              <a:rPr lang="en-US" sz="3600" b="1" dirty="0">
                <a:solidFill>
                  <a:srgbClr val="C00000"/>
                </a:solidFill>
              </a:rPr>
              <a:t>Inter-personal Communication skills</a:t>
            </a:r>
            <a:endParaRPr lang="en-IN" sz="3600" b="1" dirty="0">
              <a:solidFill>
                <a:srgbClr val="C00000"/>
              </a:solidFill>
            </a:endParaRPr>
          </a:p>
        </p:txBody>
      </p:sp>
      <p:sp>
        <p:nvSpPr>
          <p:cNvPr id="14339" name="Content Placeholder 2"/>
          <p:cNvSpPr>
            <a:spLocks noGrp="1"/>
          </p:cNvSpPr>
          <p:nvPr>
            <p:ph sz="quarter" idx="1"/>
          </p:nvPr>
        </p:nvSpPr>
        <p:spPr>
          <a:xfrm>
            <a:off x="609601" y="1258888"/>
            <a:ext cx="10767484" cy="5338762"/>
          </a:xfrm>
        </p:spPr>
        <p:txBody>
          <a:bodyPr>
            <a:normAutofit lnSpcReduction="10000"/>
          </a:bodyPr>
          <a:lstStyle/>
          <a:p>
            <a:pPr marL="514350" indent="-514350" eaLnBrk="1" hangingPunct="1">
              <a:lnSpc>
                <a:spcPct val="150000"/>
              </a:lnSpc>
              <a:buClr>
                <a:srgbClr val="FF0000"/>
              </a:buClr>
              <a:buFont typeface="+mj-lt"/>
              <a:buAutoNum type="arabicPeriod"/>
              <a:defRPr/>
            </a:pPr>
            <a:r>
              <a:rPr lang="en-IN" sz="3000" b="1" dirty="0">
                <a:latin typeface="Times New Roman" panose="02020603050405020304" pitchFamily="18" charset="0"/>
                <a:cs typeface="Times New Roman" panose="02020603050405020304" pitchFamily="18" charset="0"/>
              </a:rPr>
              <a:t>Listening Skills</a:t>
            </a:r>
          </a:p>
          <a:p>
            <a:pPr marL="514350" indent="-514350" eaLnBrk="1" hangingPunct="1">
              <a:lnSpc>
                <a:spcPct val="150000"/>
              </a:lnSpc>
              <a:buClr>
                <a:srgbClr val="FF0000"/>
              </a:buClr>
              <a:buFont typeface="+mj-lt"/>
              <a:buAutoNum type="arabicPeriod"/>
              <a:defRPr/>
            </a:pPr>
            <a:r>
              <a:rPr lang="en-IN" sz="3000" b="1" dirty="0">
                <a:latin typeface="Times New Roman" panose="02020603050405020304" pitchFamily="18" charset="0"/>
                <a:cs typeface="Times New Roman" panose="02020603050405020304" pitchFamily="18" charset="0"/>
              </a:rPr>
              <a:t>Communication Skills</a:t>
            </a:r>
          </a:p>
          <a:p>
            <a:pPr marL="514350" indent="-514350" eaLnBrk="1" hangingPunct="1">
              <a:lnSpc>
                <a:spcPct val="150000"/>
              </a:lnSpc>
              <a:buClr>
                <a:srgbClr val="FF0000"/>
              </a:buClr>
              <a:buFont typeface="+mj-lt"/>
              <a:buAutoNum type="arabicPeriod"/>
              <a:defRPr/>
            </a:pPr>
            <a:r>
              <a:rPr lang="en-IN" sz="3000" b="1" dirty="0">
                <a:latin typeface="Times New Roman" panose="02020603050405020304" pitchFamily="18" charset="0"/>
                <a:cs typeface="Times New Roman" panose="02020603050405020304" pitchFamily="18" charset="0"/>
              </a:rPr>
              <a:t>Verbal Communication or Speaking Skills</a:t>
            </a:r>
          </a:p>
          <a:p>
            <a:pPr marL="514350" indent="-514350" eaLnBrk="1" hangingPunct="1">
              <a:lnSpc>
                <a:spcPct val="150000"/>
              </a:lnSpc>
              <a:buClr>
                <a:srgbClr val="FF0000"/>
              </a:buClr>
              <a:buFont typeface="+mj-lt"/>
              <a:buAutoNum type="arabicPeriod"/>
              <a:defRPr/>
            </a:pPr>
            <a:r>
              <a:rPr lang="en-IN" sz="3000" b="1" dirty="0">
                <a:latin typeface="Times New Roman" panose="02020603050405020304" pitchFamily="18" charset="0"/>
                <a:cs typeface="Times New Roman" panose="02020603050405020304" pitchFamily="18" charset="0"/>
              </a:rPr>
              <a:t>Persuasive Skills</a:t>
            </a:r>
          </a:p>
          <a:p>
            <a:pPr marL="514350" indent="-514350" eaLnBrk="1" hangingPunct="1">
              <a:lnSpc>
                <a:spcPct val="150000"/>
              </a:lnSpc>
              <a:buClr>
                <a:srgbClr val="FF0000"/>
              </a:buClr>
              <a:buFont typeface="+mj-lt"/>
              <a:buAutoNum type="arabicPeriod"/>
              <a:defRPr/>
            </a:pPr>
            <a:r>
              <a:rPr lang="en-IN" sz="3000" b="1" dirty="0">
                <a:latin typeface="Times New Roman" panose="02020603050405020304" pitchFamily="18" charset="0"/>
                <a:cs typeface="Times New Roman" panose="02020603050405020304" pitchFamily="18" charset="0"/>
              </a:rPr>
              <a:t>Non-Verbal Communication</a:t>
            </a:r>
          </a:p>
          <a:p>
            <a:pPr marL="514350" indent="-514350" eaLnBrk="1" hangingPunct="1">
              <a:lnSpc>
                <a:spcPct val="150000"/>
              </a:lnSpc>
              <a:buClr>
                <a:srgbClr val="FF0000"/>
              </a:buClr>
              <a:buFont typeface="+mj-lt"/>
              <a:buAutoNum type="arabicPeriod"/>
              <a:defRPr/>
            </a:pPr>
            <a:r>
              <a:rPr lang="en-IN" sz="3000" b="1" dirty="0">
                <a:latin typeface="Times New Roman" panose="02020603050405020304" pitchFamily="18" charset="0"/>
                <a:cs typeface="Times New Roman" panose="02020603050405020304" pitchFamily="18" charset="0"/>
              </a:rPr>
              <a:t>Conflict Handling Skills</a:t>
            </a:r>
          </a:p>
          <a:p>
            <a:pPr marL="514350" indent="-514350" eaLnBrk="1" hangingPunct="1">
              <a:lnSpc>
                <a:spcPct val="150000"/>
              </a:lnSpc>
              <a:buClr>
                <a:srgbClr val="FF0000"/>
              </a:buClr>
              <a:buFont typeface="+mj-lt"/>
              <a:buAutoNum type="arabicPeriod"/>
              <a:defRPr/>
            </a:pPr>
            <a:r>
              <a:rPr lang="en-IN" sz="3000" b="1" dirty="0">
                <a:latin typeface="Times New Roman" panose="02020603050405020304" pitchFamily="18" charset="0"/>
                <a:cs typeface="Times New Roman" panose="02020603050405020304" pitchFamily="18" charset="0"/>
              </a:rPr>
              <a:t>Assertiveness</a:t>
            </a:r>
          </a:p>
          <a:p>
            <a:pPr eaLnBrk="1" hangingPunct="1">
              <a:lnSpc>
                <a:spcPct val="150000"/>
              </a:lnSpc>
              <a:defRPr/>
            </a:pPr>
            <a:endParaRPr lang="en-IN" sz="3000" b="1" dirty="0">
              <a:latin typeface="Times New Roman" panose="02020603050405020304" pitchFamily="18" charset="0"/>
              <a:cs typeface="Times New Roman" panose="02020603050405020304" pitchFamily="18" charset="0"/>
            </a:endParaRPr>
          </a:p>
          <a:p>
            <a:pPr eaLnBrk="1" hangingPunct="1">
              <a:lnSpc>
                <a:spcPct val="150000"/>
              </a:lnSpc>
              <a:buFont typeface="Wingdings" pitchFamily="2" charset="2"/>
              <a:buNone/>
              <a:defRPr/>
            </a:pPr>
            <a:endParaRPr lang="en-IN" sz="2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792566"/>
          </a:xfrm>
        </p:spPr>
        <p:txBody>
          <a:bodyPr/>
          <a:lstStyle/>
          <a:p>
            <a:r>
              <a:rPr lang="en-US" b="1" dirty="0">
                <a:solidFill>
                  <a:schemeClr val="tx1"/>
                </a:solidFill>
                <a:latin typeface="Arial" panose="020B0604020202020204" pitchFamily="34" charset="0"/>
                <a:cs typeface="Arial" panose="020B0604020202020204" pitchFamily="34" charset="0"/>
              </a:rPr>
              <a:t>Communication - Definitions</a:t>
            </a:r>
            <a:endParaRPr lang="en-GB"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246291" y="1416676"/>
            <a:ext cx="8915400" cy="5215943"/>
          </a:xfrm>
        </p:spPr>
        <p:txBody>
          <a:bodyPr>
            <a:normAutofit/>
          </a:bodyPr>
          <a:lstStyle/>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Webster’s Dictionary,</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“Communication is a process by which information is exchanged between individuals through a common system of symbols and signs of behavior.”</a:t>
            </a:r>
          </a:p>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Herbert, </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“Without communication there can be no organization, for there is no possibility then of the group influencing the behavior of the individual.”</a:t>
            </a:r>
          </a:p>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Fred </a:t>
            </a:r>
            <a:r>
              <a:rPr lang="en-US" sz="2400" dirty="0" err="1">
                <a:solidFill>
                  <a:schemeClr val="tx1"/>
                </a:solidFill>
                <a:latin typeface="Arial" panose="020B0604020202020204" pitchFamily="34" charset="0"/>
                <a:cs typeface="Arial" panose="020B0604020202020204" pitchFamily="34" charset="0"/>
              </a:rPr>
              <a:t>Luthans</a:t>
            </a:r>
            <a:r>
              <a:rPr lang="en-US" sz="2400" dirty="0">
                <a:solidFill>
                  <a:schemeClr val="tx1"/>
                </a:solidFill>
                <a:latin typeface="Arial" panose="020B0604020202020204" pitchFamily="34" charset="0"/>
                <a:cs typeface="Arial" panose="020B0604020202020204" pitchFamily="34" charset="0"/>
              </a:rPr>
              <a:t>,</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“Communication involves more than just linear information flows; it is a dynamic, interpersonal process that involves behavioral exchanges.” </a:t>
            </a:r>
          </a:p>
          <a:p>
            <a:pPr marL="0" indent="0">
              <a:buClr>
                <a:srgbClr val="C00000"/>
              </a:buClr>
              <a:buNone/>
            </a:pPr>
            <a:endParaRPr lang="en-US" sz="2400" dirty="0">
              <a:solidFill>
                <a:schemeClr val="tx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72274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b="1" dirty="0">
                <a:solidFill>
                  <a:srgbClr val="C00000"/>
                </a:solidFill>
              </a:rPr>
              <a:t>Listening Skills</a:t>
            </a:r>
            <a:endParaRPr lang="en-IN" sz="3600" b="1" dirty="0">
              <a:solidFill>
                <a:srgbClr val="C00000"/>
              </a:solidFill>
            </a:endParaRPr>
          </a:p>
        </p:txBody>
      </p:sp>
      <p:sp>
        <p:nvSpPr>
          <p:cNvPr id="14339" name="Content Placeholder 2"/>
          <p:cNvSpPr>
            <a:spLocks noGrp="1"/>
          </p:cNvSpPr>
          <p:nvPr>
            <p:ph sz="quarter" idx="1"/>
          </p:nvPr>
        </p:nvSpPr>
        <p:spPr>
          <a:xfrm>
            <a:off x="431801" y="1557338"/>
            <a:ext cx="10369551" cy="5111750"/>
          </a:xfrm>
        </p:spPr>
        <p:txBody>
          <a:bodyPr/>
          <a:lstStyle/>
          <a:p>
            <a:pPr eaLnBrk="1" hangingPunct="1">
              <a:lnSpc>
                <a:spcPct val="150000"/>
              </a:lnSpc>
            </a:pPr>
            <a:r>
              <a:rPr lang="en-US" sz="2300" b="1">
                <a:latin typeface="Times New Roman" pitchFamily="18" charset="0"/>
                <a:cs typeface="Times New Roman" pitchFamily="18" charset="0"/>
              </a:rPr>
              <a:t>Listening is more important than just verbal communication.</a:t>
            </a:r>
            <a:endParaRPr lang="en-IN" sz="2300" b="1">
              <a:latin typeface="Times New Roman" pitchFamily="18" charset="0"/>
              <a:cs typeface="Times New Roman" pitchFamily="18" charset="0"/>
            </a:endParaRPr>
          </a:p>
          <a:p>
            <a:pPr algn="just" eaLnBrk="1" hangingPunct="1">
              <a:lnSpc>
                <a:spcPct val="150000"/>
              </a:lnSpc>
            </a:pPr>
            <a:r>
              <a:rPr lang="en-IN" sz="2300" b="1">
                <a:latin typeface="Times New Roman" pitchFamily="18" charset="0"/>
                <a:cs typeface="Times New Roman" pitchFamily="18" charset="0"/>
              </a:rPr>
              <a:t>Listening is not the same as hearing. </a:t>
            </a:r>
          </a:p>
          <a:p>
            <a:pPr algn="just" eaLnBrk="1" hangingPunct="1">
              <a:lnSpc>
                <a:spcPct val="150000"/>
              </a:lnSpc>
            </a:pPr>
            <a:r>
              <a:rPr lang="en-IN" sz="2300" b="1">
                <a:latin typeface="Times New Roman" pitchFamily="18" charset="0"/>
                <a:cs typeface="Times New Roman" pitchFamily="18" charset="0"/>
              </a:rPr>
              <a:t>Listening means paying attention not only to the story, but how it is told, the use of language and voice, and how the other person uses his or her body to communicate.</a:t>
            </a:r>
          </a:p>
          <a:p>
            <a:pPr algn="just" eaLnBrk="1" hangingPunct="1">
              <a:lnSpc>
                <a:spcPct val="150000"/>
              </a:lnSpc>
            </a:pPr>
            <a:r>
              <a:rPr lang="en-IN" sz="2300" b="1">
                <a:latin typeface="Times New Roman" pitchFamily="18" charset="0"/>
                <a:cs typeface="Times New Roman" pitchFamily="18" charset="0"/>
              </a:rPr>
              <a:t>Listening requires you to concentrate and use your other senses in addition to simply hearing the words spoken.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b="1" dirty="0">
                <a:solidFill>
                  <a:srgbClr val="C00000"/>
                </a:solidFill>
              </a:rPr>
              <a:t>Communication Skills</a:t>
            </a:r>
            <a:endParaRPr lang="en-IN" sz="3600" b="1" dirty="0">
              <a:solidFill>
                <a:srgbClr val="C00000"/>
              </a:solidFill>
            </a:endParaRPr>
          </a:p>
        </p:txBody>
      </p:sp>
      <p:sp>
        <p:nvSpPr>
          <p:cNvPr id="15363" name="Content Placeholder 2"/>
          <p:cNvSpPr>
            <a:spLocks noGrp="1"/>
          </p:cNvSpPr>
          <p:nvPr>
            <p:ph sz="quarter" idx="1"/>
          </p:nvPr>
        </p:nvSpPr>
        <p:spPr>
          <a:xfrm>
            <a:off x="609600" y="1600201"/>
            <a:ext cx="10287000" cy="4873625"/>
          </a:xfrm>
        </p:spPr>
        <p:txBody>
          <a:bodyPr/>
          <a:lstStyle/>
          <a:p>
            <a:pPr eaLnBrk="1" hangingPunct="1">
              <a:lnSpc>
                <a:spcPct val="160000"/>
              </a:lnSpc>
            </a:pPr>
            <a:r>
              <a:rPr lang="en-IN" sz="2300" b="1">
                <a:latin typeface="Times New Roman" pitchFamily="18" charset="0"/>
                <a:cs typeface="Times New Roman" pitchFamily="18" charset="0"/>
              </a:rPr>
              <a:t>Communication is not just about what is actually said and the language used  but how it is said and the non-verbal messages sent through tone of voice, facial expressions, gestures and body language.</a:t>
            </a:r>
          </a:p>
          <a:p>
            <a:pPr eaLnBrk="1" hangingPunct="1">
              <a:lnSpc>
                <a:spcPct val="160000"/>
              </a:lnSpc>
            </a:pPr>
            <a:r>
              <a:rPr lang="en-IN" sz="2300" b="1">
                <a:latin typeface="Times New Roman" pitchFamily="18" charset="0"/>
                <a:cs typeface="Times New Roman" pitchFamily="18" charset="0"/>
              </a:rPr>
              <a:t>Interpersonal communication is face to face.</a:t>
            </a:r>
          </a:p>
          <a:p>
            <a:pPr eaLnBrk="1" hangingPunct="1">
              <a:lnSpc>
                <a:spcPct val="160000"/>
              </a:lnSpc>
            </a:pPr>
            <a:r>
              <a:rPr lang="en-IN" sz="2300" b="1">
                <a:latin typeface="Times New Roman" pitchFamily="18" charset="0"/>
                <a:cs typeface="Times New Roman" pitchFamily="18" charset="0"/>
              </a:rPr>
              <a:t>People receive a message even when communication is not taking place. This is called non-verbal behaviour.</a:t>
            </a:r>
            <a:br>
              <a:rPr lang="en-IN" sz="2300" b="1">
                <a:latin typeface="Times New Roman" pitchFamily="18" charset="0"/>
                <a:cs typeface="Times New Roman" pitchFamily="18" charset="0"/>
              </a:rPr>
            </a:br>
            <a:br>
              <a:rPr lang="en-IN" sz="2100" b="1">
                <a:latin typeface="Times New Roman" pitchFamily="18" charset="0"/>
                <a:cs typeface="Times New Roman" pitchFamily="18" charset="0"/>
              </a:rPr>
            </a:br>
            <a:endParaRPr lang="en-IN" sz="2100" b="1">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9956800" cy="993775"/>
          </a:xfrm>
        </p:spPr>
        <p:txBody>
          <a:bodyPr>
            <a:normAutofit/>
          </a:bodyPr>
          <a:lstStyle/>
          <a:p>
            <a:pPr eaLnBrk="1" fontAlgn="auto" hangingPunct="1">
              <a:spcAft>
                <a:spcPts val="0"/>
              </a:spcAft>
              <a:defRPr/>
            </a:pPr>
            <a:r>
              <a:rPr lang="en-IN" sz="3600" b="1" dirty="0">
                <a:solidFill>
                  <a:srgbClr val="C00000"/>
                </a:solidFill>
              </a:rPr>
              <a:t>Verbal Communication or  Speaking Skills</a:t>
            </a:r>
          </a:p>
        </p:txBody>
      </p:sp>
      <p:sp>
        <p:nvSpPr>
          <p:cNvPr id="16387" name="Content Placeholder 2"/>
          <p:cNvSpPr>
            <a:spLocks noGrp="1"/>
          </p:cNvSpPr>
          <p:nvPr>
            <p:ph sz="quarter" idx="1"/>
          </p:nvPr>
        </p:nvSpPr>
        <p:spPr>
          <a:xfrm>
            <a:off x="609600" y="1600201"/>
            <a:ext cx="9956800" cy="4873625"/>
          </a:xfrm>
        </p:spPr>
        <p:txBody>
          <a:bodyPr/>
          <a:lstStyle/>
          <a:p>
            <a:pPr eaLnBrk="1" hangingPunct="1">
              <a:buFont typeface="Wingdings" pitchFamily="2" charset="2"/>
              <a:buNone/>
            </a:pPr>
            <a:r>
              <a:rPr lang="en-US" b="1">
                <a:solidFill>
                  <a:srgbClr val="002060"/>
                </a:solidFill>
                <a:latin typeface="Times New Roman" pitchFamily="18" charset="0"/>
                <a:cs typeface="Times New Roman" pitchFamily="18" charset="0"/>
              </a:rPr>
              <a:t>Opening Communication</a:t>
            </a:r>
          </a:p>
          <a:p>
            <a:pPr eaLnBrk="1" hangingPunct="1">
              <a:lnSpc>
                <a:spcPct val="150000"/>
              </a:lnSpc>
            </a:pPr>
            <a:r>
              <a:rPr lang="en-IN" sz="2200" b="1">
                <a:latin typeface="Times New Roman" pitchFamily="18" charset="0"/>
                <a:cs typeface="Times New Roman" pitchFamily="18" charset="0"/>
              </a:rPr>
              <a:t>The first few minutes are extremely important as first impressions have a significant impact on the success of further communication.</a:t>
            </a:r>
          </a:p>
          <a:p>
            <a:pPr eaLnBrk="1" hangingPunct="1">
              <a:lnSpc>
                <a:spcPct val="150000"/>
              </a:lnSpc>
            </a:pPr>
            <a:r>
              <a:rPr lang="en-US" sz="2200" b="1">
                <a:latin typeface="Times New Roman" pitchFamily="18" charset="0"/>
                <a:cs typeface="Times New Roman" pitchFamily="18" charset="0"/>
              </a:rPr>
              <a:t>Everyone has some expectation how things should take place.</a:t>
            </a:r>
          </a:p>
          <a:p>
            <a:pPr eaLnBrk="1" hangingPunct="1">
              <a:lnSpc>
                <a:spcPct val="150000"/>
              </a:lnSpc>
            </a:pPr>
            <a:r>
              <a:rPr lang="en-IN" sz="2200" b="1">
                <a:latin typeface="Times New Roman" pitchFamily="18" charset="0"/>
                <a:cs typeface="Times New Roman" pitchFamily="18" charset="0"/>
              </a:rPr>
              <a:t>If inter-personal expectation is mismatched, communication will not be effective nor run smooth.</a:t>
            </a:r>
            <a:br>
              <a:rPr lang="en-IN" sz="2200" b="1">
                <a:latin typeface="Times New Roman" pitchFamily="18" charset="0"/>
                <a:cs typeface="Times New Roman" pitchFamily="18" charset="0"/>
              </a:rPr>
            </a:br>
            <a:endParaRPr lang="en-IN" sz="2200" b="1">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9956800" cy="993775"/>
          </a:xfrm>
        </p:spPr>
        <p:txBody>
          <a:bodyPr>
            <a:normAutofit fontScale="90000"/>
          </a:bodyPr>
          <a:lstStyle/>
          <a:p>
            <a:pPr eaLnBrk="1" fontAlgn="auto" hangingPunct="1">
              <a:spcAft>
                <a:spcPts val="0"/>
              </a:spcAft>
              <a:defRPr/>
            </a:pPr>
            <a:r>
              <a:rPr lang="en-IN" sz="3600" b="1" dirty="0">
                <a:solidFill>
                  <a:srgbClr val="C00000"/>
                </a:solidFill>
              </a:rPr>
              <a:t>Verbal Communication or  Speaking Skills (Cont.)</a:t>
            </a:r>
          </a:p>
        </p:txBody>
      </p:sp>
      <p:sp>
        <p:nvSpPr>
          <p:cNvPr id="17411" name="Content Placeholder 2"/>
          <p:cNvSpPr>
            <a:spLocks noGrp="1"/>
          </p:cNvSpPr>
          <p:nvPr>
            <p:ph sz="quarter" idx="1"/>
          </p:nvPr>
        </p:nvSpPr>
        <p:spPr>
          <a:xfrm>
            <a:off x="609600" y="1268414"/>
            <a:ext cx="9956800" cy="5589587"/>
          </a:xfrm>
        </p:spPr>
        <p:txBody>
          <a:bodyPr/>
          <a:lstStyle/>
          <a:p>
            <a:pPr eaLnBrk="1" hangingPunct="1">
              <a:lnSpc>
                <a:spcPct val="150000"/>
              </a:lnSpc>
            </a:pPr>
            <a:r>
              <a:rPr lang="en-IN" sz="2200" b="1">
                <a:latin typeface="Times New Roman" pitchFamily="18" charset="0"/>
                <a:cs typeface="Times New Roman" pitchFamily="18" charset="0"/>
              </a:rPr>
              <a:t>We need good speaking ability to express our ideas and opinions effectively to others.</a:t>
            </a:r>
          </a:p>
          <a:p>
            <a:pPr eaLnBrk="1" hangingPunct="1">
              <a:lnSpc>
                <a:spcPct val="150000"/>
              </a:lnSpc>
            </a:pPr>
            <a:r>
              <a:rPr lang="en-US" sz="2200" b="1">
                <a:latin typeface="Times New Roman" pitchFamily="18" charset="0"/>
                <a:cs typeface="Times New Roman" pitchFamily="18" charset="0"/>
              </a:rPr>
              <a:t>A pleasant voice, good tone, appropriate speed make speaking effective.</a:t>
            </a:r>
          </a:p>
          <a:p>
            <a:pPr eaLnBrk="1" hangingPunct="1">
              <a:lnSpc>
                <a:spcPct val="150000"/>
              </a:lnSpc>
            </a:pPr>
            <a:r>
              <a:rPr lang="en-IN" sz="2200" b="1">
                <a:latin typeface="Times New Roman" pitchFamily="18" charset="0"/>
                <a:cs typeface="Times New Roman" pitchFamily="18" charset="0"/>
              </a:rPr>
              <a:t>To speak effectively you must be fully clear about what you want to say.</a:t>
            </a:r>
          </a:p>
          <a:p>
            <a:pPr eaLnBrk="1" hangingPunct="1">
              <a:lnSpc>
                <a:spcPct val="150000"/>
              </a:lnSpc>
            </a:pPr>
            <a:r>
              <a:rPr lang="en-IN" sz="2200" b="1">
                <a:latin typeface="Times New Roman" pitchFamily="18" charset="0"/>
                <a:cs typeface="Times New Roman" pitchFamily="18" charset="0"/>
              </a:rPr>
              <a:t>What you say must be clear, audible and easy to understand.</a:t>
            </a:r>
          </a:p>
          <a:p>
            <a:pPr eaLnBrk="1" hangingPunct="1">
              <a:lnSpc>
                <a:spcPct val="150000"/>
              </a:lnSpc>
            </a:pPr>
            <a:r>
              <a:rPr lang="en-IN" sz="2200" b="1">
                <a:latin typeface="Times New Roman" pitchFamily="18" charset="0"/>
                <a:cs typeface="Times New Roman" pitchFamily="18" charset="0"/>
              </a:rPr>
              <a:t>In face-to-face communication you can reinforce what you say by your body language.</a:t>
            </a:r>
            <a:br>
              <a:rPr lang="en-IN" sz="2200" b="1">
                <a:latin typeface="Times New Roman" pitchFamily="18" charset="0"/>
                <a:cs typeface="Times New Roman" pitchFamily="18" charset="0"/>
              </a:rPr>
            </a:br>
            <a:endParaRPr lang="en-IN" sz="2200" b="1">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sz="3200" b="1" dirty="0">
                <a:solidFill>
                  <a:srgbClr val="C00000"/>
                </a:solidFill>
              </a:rPr>
              <a:t>Persuasive Skills</a:t>
            </a:r>
            <a:endParaRPr lang="en-GB" dirty="0"/>
          </a:p>
        </p:txBody>
      </p:sp>
      <p:sp>
        <p:nvSpPr>
          <p:cNvPr id="18435" name="Content Placeholder 2"/>
          <p:cNvSpPr>
            <a:spLocks noGrp="1"/>
          </p:cNvSpPr>
          <p:nvPr>
            <p:ph sz="quarter" idx="1"/>
          </p:nvPr>
        </p:nvSpPr>
        <p:spPr>
          <a:xfrm>
            <a:off x="609600" y="1600201"/>
            <a:ext cx="9956800" cy="4873625"/>
          </a:xfrm>
        </p:spPr>
        <p:txBody>
          <a:bodyPr/>
          <a:lstStyle/>
          <a:p>
            <a:r>
              <a:rPr lang="en-US" sz="2600"/>
              <a:t>As a speaker you need to convince the listener about what message, ideas or opinions you want to convey.</a:t>
            </a:r>
          </a:p>
          <a:p>
            <a:r>
              <a:rPr lang="en-US" sz="2600"/>
              <a:t>Tact, patience and courtesy are required to persuade people.</a:t>
            </a:r>
          </a:p>
          <a:p>
            <a:r>
              <a:rPr lang="en-US" sz="2600"/>
              <a:t>A manager has to persuade employees to do the job well, a salesman has to convince the customers, a politician the voters, a company owner has to convince the investors to invest in his company and so on.</a:t>
            </a:r>
          </a:p>
          <a:p>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913"/>
            <a:ext cx="9956800" cy="647700"/>
          </a:xfrm>
        </p:spPr>
        <p:txBody>
          <a:bodyPr/>
          <a:lstStyle/>
          <a:p>
            <a:pPr>
              <a:defRPr/>
            </a:pPr>
            <a:r>
              <a:rPr lang="en-IN" sz="3200" b="1" dirty="0">
                <a:solidFill>
                  <a:srgbClr val="C00000"/>
                </a:solidFill>
              </a:rPr>
              <a:t>Conflict Handling Skills</a:t>
            </a:r>
            <a:endParaRPr lang="en-GB" dirty="0"/>
          </a:p>
        </p:txBody>
      </p:sp>
      <p:sp>
        <p:nvSpPr>
          <p:cNvPr id="19459" name="Content Placeholder 2"/>
          <p:cNvSpPr>
            <a:spLocks noGrp="1"/>
          </p:cNvSpPr>
          <p:nvPr>
            <p:ph sz="quarter" idx="1"/>
          </p:nvPr>
        </p:nvSpPr>
        <p:spPr>
          <a:xfrm>
            <a:off x="609600" y="836613"/>
            <a:ext cx="9956800" cy="5616575"/>
          </a:xfrm>
        </p:spPr>
        <p:txBody>
          <a:bodyPr/>
          <a:lstStyle/>
          <a:p>
            <a:r>
              <a:rPr lang="en-US" sz="2600"/>
              <a:t>A conflict arises due to misunderstanding and lack of mutual trust.</a:t>
            </a:r>
          </a:p>
          <a:p>
            <a:r>
              <a:rPr lang="en-US" sz="2600"/>
              <a:t>Differences in goals, interests, perceptions etc. create conflicts in inter-personal relations.</a:t>
            </a:r>
          </a:p>
          <a:p>
            <a:r>
              <a:rPr lang="en-US" sz="2600"/>
              <a:t>In order to develop mutual trust, understanding and cooperation, one must know how to handle conflicts.</a:t>
            </a:r>
          </a:p>
          <a:p>
            <a:r>
              <a:rPr lang="en-US" sz="2600"/>
              <a:t>Respect for others, careful listening, looking at things from others’ perspective, give and take, continuous dialogue, giving and receiving feedback etc. are effective for managing conflicts.</a:t>
            </a:r>
            <a:endParaRPr lang="en-GB" sz="26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9956800" cy="777875"/>
          </a:xfrm>
        </p:spPr>
        <p:txBody>
          <a:bodyPr/>
          <a:lstStyle/>
          <a:p>
            <a:pPr eaLnBrk="1" fontAlgn="auto" hangingPunct="1">
              <a:spcAft>
                <a:spcPts val="0"/>
              </a:spcAft>
              <a:defRPr/>
            </a:pPr>
            <a:r>
              <a:rPr lang="en-IN" sz="3600" b="1" dirty="0">
                <a:solidFill>
                  <a:srgbClr val="C00000"/>
                </a:solidFill>
              </a:rPr>
              <a:t>Non-Verbal Communication</a:t>
            </a:r>
          </a:p>
        </p:txBody>
      </p:sp>
      <p:sp>
        <p:nvSpPr>
          <p:cNvPr id="21507" name="Content Placeholder 2"/>
          <p:cNvSpPr>
            <a:spLocks noGrp="1"/>
          </p:cNvSpPr>
          <p:nvPr>
            <p:ph sz="quarter" idx="1"/>
          </p:nvPr>
        </p:nvSpPr>
        <p:spPr>
          <a:xfrm>
            <a:off x="609600" y="1196975"/>
            <a:ext cx="10862733" cy="5276850"/>
          </a:xfrm>
        </p:spPr>
        <p:txBody>
          <a:bodyPr/>
          <a:lstStyle/>
          <a:p>
            <a:pPr eaLnBrk="1" hangingPunct="1">
              <a:lnSpc>
                <a:spcPct val="150000"/>
              </a:lnSpc>
              <a:defRPr/>
            </a:pPr>
            <a:r>
              <a:rPr lang="en-IN" sz="2200" b="1" dirty="0">
                <a:latin typeface="+mj-lt"/>
                <a:cs typeface="Times New Roman" panose="02020603050405020304" pitchFamily="18" charset="0"/>
              </a:rPr>
              <a:t>Inter-personal communication not only involves the explicit meaning of words, but also refers to implicit messages, which may be expressed through non-verbal behaviour.</a:t>
            </a:r>
          </a:p>
          <a:p>
            <a:pPr eaLnBrk="1" hangingPunct="1">
              <a:lnSpc>
                <a:spcPct val="150000"/>
              </a:lnSpc>
              <a:defRPr/>
            </a:pPr>
            <a:r>
              <a:rPr lang="en-IN" sz="2200" b="1" dirty="0">
                <a:latin typeface="+mj-lt"/>
                <a:cs typeface="Times New Roman" panose="02020603050405020304" pitchFamily="18" charset="0"/>
              </a:rPr>
              <a:t>Non-verbal communication includes:</a:t>
            </a:r>
          </a:p>
          <a:p>
            <a:pPr lvl="1" eaLnBrk="1" hangingPunct="1">
              <a:lnSpc>
                <a:spcPct val="150000"/>
              </a:lnSpc>
              <a:defRPr/>
            </a:pPr>
            <a:r>
              <a:rPr lang="en-IN" sz="2200" b="1" dirty="0">
                <a:latin typeface="+mj-lt"/>
                <a:cs typeface="Times New Roman" panose="02020603050405020304" pitchFamily="18" charset="0"/>
              </a:rPr>
              <a:t> facial expressions</a:t>
            </a:r>
          </a:p>
          <a:p>
            <a:pPr lvl="1" eaLnBrk="1" hangingPunct="1">
              <a:lnSpc>
                <a:spcPct val="150000"/>
              </a:lnSpc>
              <a:defRPr/>
            </a:pPr>
            <a:r>
              <a:rPr lang="en-IN" sz="2200" b="1" dirty="0">
                <a:latin typeface="+mj-lt"/>
                <a:cs typeface="Times New Roman" panose="02020603050405020304" pitchFamily="18" charset="0"/>
              </a:rPr>
              <a:t> tone and pitch of the voice</a:t>
            </a:r>
          </a:p>
          <a:p>
            <a:pPr lvl="1" eaLnBrk="1" hangingPunct="1">
              <a:lnSpc>
                <a:spcPct val="150000"/>
              </a:lnSpc>
              <a:defRPr/>
            </a:pPr>
            <a:r>
              <a:rPr lang="en-IN" sz="2200" b="1" dirty="0">
                <a:latin typeface="+mj-lt"/>
                <a:cs typeface="Times New Roman" panose="02020603050405020304" pitchFamily="18" charset="0"/>
              </a:rPr>
              <a:t> gestures displayed through body language</a:t>
            </a:r>
          </a:p>
          <a:p>
            <a:pPr lvl="1" eaLnBrk="1" hangingPunct="1">
              <a:lnSpc>
                <a:spcPct val="150000"/>
              </a:lnSpc>
              <a:defRPr/>
            </a:pPr>
            <a:r>
              <a:rPr lang="en-IN" sz="2200" b="1" dirty="0">
                <a:latin typeface="+mj-lt"/>
                <a:cs typeface="Times New Roman" panose="02020603050405020304" pitchFamily="18" charset="0"/>
              </a:rPr>
              <a:t> physical distance between communicators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quarter" idx="1"/>
          </p:nvPr>
        </p:nvSpPr>
        <p:spPr>
          <a:xfrm>
            <a:off x="719667" y="333375"/>
            <a:ext cx="10272184" cy="6140450"/>
          </a:xfrm>
        </p:spPr>
        <p:txBody>
          <a:bodyPr/>
          <a:lstStyle/>
          <a:p>
            <a:pPr eaLnBrk="1" hangingPunct="1">
              <a:lnSpc>
                <a:spcPct val="150000"/>
              </a:lnSpc>
              <a:buFont typeface="Wingdings" pitchFamily="2" charset="2"/>
              <a:buNone/>
              <a:defRPr/>
            </a:pPr>
            <a:r>
              <a:rPr lang="en-IN" sz="3200" b="1" dirty="0">
                <a:latin typeface="Times New Roman" panose="02020603050405020304" pitchFamily="18" charset="0"/>
                <a:cs typeface="Times New Roman" panose="02020603050405020304" pitchFamily="18" charset="0"/>
              </a:rPr>
              <a:t>Non-verbal messages allow individuals to:</a:t>
            </a:r>
          </a:p>
          <a:p>
            <a:pPr eaLnBrk="1" hangingPunct="1">
              <a:lnSpc>
                <a:spcPct val="150000"/>
              </a:lnSpc>
              <a:defRPr/>
            </a:pPr>
            <a:r>
              <a:rPr lang="en-IN" sz="2600" b="1" dirty="0">
                <a:latin typeface="+mj-lt"/>
                <a:cs typeface="Times New Roman" panose="02020603050405020304" pitchFamily="18" charset="0"/>
              </a:rPr>
              <a:t>Reinforce or modify what is said in words. </a:t>
            </a:r>
          </a:p>
          <a:p>
            <a:pPr eaLnBrk="1" hangingPunct="1">
              <a:lnSpc>
                <a:spcPct val="150000"/>
              </a:lnSpc>
              <a:defRPr/>
            </a:pPr>
            <a:r>
              <a:rPr lang="en-IN" sz="2600" b="1" dirty="0">
                <a:latin typeface="+mj-lt"/>
                <a:cs typeface="Times New Roman" panose="02020603050405020304" pitchFamily="18" charset="0"/>
              </a:rPr>
              <a:t>Convey information about their emotional state.</a:t>
            </a:r>
          </a:p>
          <a:p>
            <a:pPr eaLnBrk="1" hangingPunct="1">
              <a:lnSpc>
                <a:spcPct val="150000"/>
              </a:lnSpc>
              <a:defRPr/>
            </a:pPr>
            <a:r>
              <a:rPr lang="en-IN" sz="2600" b="1" dirty="0">
                <a:latin typeface="+mj-lt"/>
                <a:cs typeface="Times New Roman" panose="02020603050405020304" pitchFamily="18" charset="0"/>
              </a:rPr>
              <a:t>Define or reinforce the relationship between people.</a:t>
            </a:r>
          </a:p>
          <a:p>
            <a:pPr eaLnBrk="1" hangingPunct="1">
              <a:lnSpc>
                <a:spcPct val="150000"/>
              </a:lnSpc>
              <a:defRPr/>
            </a:pPr>
            <a:r>
              <a:rPr lang="en-IN" sz="2600" b="1" dirty="0">
                <a:latin typeface="+mj-lt"/>
                <a:cs typeface="Times New Roman" panose="02020603050405020304" pitchFamily="18" charset="0"/>
              </a:rPr>
              <a:t>Provide feedback to the other person.</a:t>
            </a:r>
          </a:p>
          <a:p>
            <a:pPr eaLnBrk="1" hangingPunct="1">
              <a:lnSpc>
                <a:spcPct val="150000"/>
              </a:lnSpc>
              <a:defRPr/>
            </a:pPr>
            <a:r>
              <a:rPr lang="en-IN" sz="2600" b="1" dirty="0">
                <a:latin typeface="+mj-lt"/>
                <a:cs typeface="Times New Roman" panose="02020603050405020304" pitchFamily="18" charset="0"/>
              </a:rPr>
              <a:t>Regulate the flow of communication.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fontAlgn="auto">
              <a:spcAft>
                <a:spcPts val="0"/>
              </a:spcAft>
              <a:defRPr/>
            </a:pPr>
            <a:r>
              <a:rPr lang="en-US" sz="4000" b="1" dirty="0">
                <a:solidFill>
                  <a:schemeClr val="tx1"/>
                </a:solidFill>
              </a:rPr>
              <a:t>Communication is more than just verbal…</a:t>
            </a:r>
          </a:p>
        </p:txBody>
      </p:sp>
      <p:sp>
        <p:nvSpPr>
          <p:cNvPr id="23555" name="Rectangle 3"/>
          <p:cNvSpPr>
            <a:spLocks noGrp="1" noChangeArrowheads="1"/>
          </p:cNvSpPr>
          <p:nvPr>
            <p:ph idx="1"/>
          </p:nvPr>
        </p:nvSpPr>
        <p:spPr>
          <a:xfrm>
            <a:off x="609600" y="1600201"/>
            <a:ext cx="10382251" cy="4873625"/>
          </a:xfrm>
        </p:spPr>
        <p:txBody>
          <a:bodyPr/>
          <a:lstStyle/>
          <a:p>
            <a:pPr>
              <a:defRPr/>
            </a:pPr>
            <a:r>
              <a:rPr lang="en-US" sz="3600" b="1" dirty="0"/>
              <a:t>Non-Verbal Communication:</a:t>
            </a:r>
          </a:p>
          <a:p>
            <a:pPr marL="0" indent="0">
              <a:buFont typeface="Wingdings" pitchFamily="2" charset="2"/>
              <a:buNone/>
              <a:defRPr/>
            </a:pPr>
            <a:endParaRPr lang="en-US" sz="3600" b="1" dirty="0"/>
          </a:p>
          <a:p>
            <a:pPr marL="0" lvl="1" indent="0">
              <a:spcBef>
                <a:spcPts val="600"/>
              </a:spcBef>
              <a:buSzPct val="70000"/>
              <a:buFont typeface="Wingdings 2" pitchFamily="18" charset="2"/>
              <a:buNone/>
              <a:defRPr/>
            </a:pPr>
            <a:r>
              <a:rPr lang="en-US" sz="3600" b="1" u="sng" dirty="0">
                <a:solidFill>
                  <a:srgbClr val="002060"/>
                </a:solidFill>
              </a:rPr>
              <a:t>Emotional impact of a message:</a:t>
            </a:r>
          </a:p>
          <a:p>
            <a:pPr lvl="1">
              <a:buFont typeface="Arial" panose="020B0604020202020204" pitchFamily="34" charset="0"/>
              <a:buChar char="•"/>
              <a:defRPr/>
            </a:pPr>
            <a:r>
              <a:rPr lang="en-US" sz="3600" b="1" dirty="0"/>
              <a:t>Words account for - only 7% </a:t>
            </a:r>
          </a:p>
          <a:p>
            <a:pPr lvl="1">
              <a:buFont typeface="Arial" panose="020B0604020202020204" pitchFamily="34" charset="0"/>
              <a:buChar char="•"/>
              <a:defRPr/>
            </a:pPr>
            <a:r>
              <a:rPr lang="en-US" sz="3600" b="1" dirty="0"/>
              <a:t>Voice tones - 38%</a:t>
            </a:r>
          </a:p>
          <a:p>
            <a:pPr lvl="1">
              <a:buFont typeface="Arial" panose="020B0604020202020204" pitchFamily="34" charset="0"/>
              <a:buChar char="•"/>
              <a:defRPr/>
            </a:pPr>
            <a:r>
              <a:rPr lang="en-US" sz="3600" b="1" dirty="0"/>
              <a:t>Facial Expressions - 55%</a:t>
            </a:r>
          </a:p>
          <a:p>
            <a:pPr marL="366713" lvl="1" indent="0">
              <a:buFont typeface="Wingdings 2" pitchFamily="18" charset="2"/>
              <a:buNone/>
              <a:defRPr/>
            </a:pPr>
            <a:endParaRPr lang="en-US" sz="2800" b="1" dirty="0"/>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srcRect/>
          <a:stretch>
            <a:fillRect/>
          </a:stretch>
        </p:blipFill>
        <p:spPr bwMode="auto">
          <a:xfrm>
            <a:off x="814918" y="620713"/>
            <a:ext cx="9874249" cy="56880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625141"/>
          </a:xfrm>
        </p:spPr>
        <p:txBody>
          <a:bodyPr>
            <a:noAutofit/>
          </a:bodyPr>
          <a:lstStyle/>
          <a:p>
            <a:r>
              <a:rPr lang="en-US" b="1" dirty="0">
                <a:solidFill>
                  <a:schemeClr val="tx1"/>
                </a:solidFill>
                <a:latin typeface="Arial" panose="020B0604020202020204" pitchFamily="34" charset="0"/>
                <a:cs typeface="Arial" panose="020B0604020202020204" pitchFamily="34" charset="0"/>
              </a:rPr>
              <a:t>Communication - Definitions</a:t>
            </a:r>
            <a:endParaRPr lang="en-GB" dirty="0">
              <a:solidFill>
                <a:schemeClr val="tx1"/>
              </a:solidFill>
            </a:endParaRPr>
          </a:p>
        </p:txBody>
      </p:sp>
      <p:sp>
        <p:nvSpPr>
          <p:cNvPr id="5" name="Content Placeholder 4"/>
          <p:cNvSpPr>
            <a:spLocks noGrp="1"/>
          </p:cNvSpPr>
          <p:nvPr>
            <p:ph idx="1"/>
          </p:nvPr>
        </p:nvSpPr>
        <p:spPr>
          <a:xfrm>
            <a:off x="2592924" y="1403797"/>
            <a:ext cx="8911687" cy="5061397"/>
          </a:xfrm>
        </p:spPr>
        <p:txBody>
          <a:bodyPr>
            <a:normAutofit/>
          </a:bodyPr>
          <a:lstStyle/>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Moorhead and Griffin,</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  “Communication is the process in which two or more parties</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   exchange information and share meaning.”</a:t>
            </a:r>
          </a:p>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American Management Association,</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   “Communication is any </a:t>
            </a:r>
            <a:r>
              <a:rPr lang="en-US" sz="2400" dirty="0" err="1">
                <a:solidFill>
                  <a:schemeClr val="tx1"/>
                </a:solidFill>
                <a:latin typeface="Arial" panose="020B0604020202020204" pitchFamily="34" charset="0"/>
                <a:cs typeface="Arial" panose="020B0604020202020204" pitchFamily="34" charset="0"/>
              </a:rPr>
              <a:t>behaviours</a:t>
            </a:r>
            <a:r>
              <a:rPr lang="en-US" sz="2400" dirty="0">
                <a:solidFill>
                  <a:schemeClr val="tx1"/>
                </a:solidFill>
                <a:latin typeface="Arial" panose="020B0604020202020204" pitchFamily="34" charset="0"/>
                <a:cs typeface="Arial" panose="020B0604020202020204" pitchFamily="34" charset="0"/>
              </a:rPr>
              <a:t> that results in an exchange </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    of information.” </a:t>
            </a:r>
          </a:p>
          <a:p>
            <a:pPr>
              <a:buClr>
                <a:srgbClr val="C00000"/>
              </a:buClr>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According to </a:t>
            </a:r>
            <a:r>
              <a:rPr lang="en-US" sz="2400" dirty="0" err="1">
                <a:solidFill>
                  <a:schemeClr val="tx1"/>
                </a:solidFill>
                <a:latin typeface="Arial" panose="020B0604020202020204" pitchFamily="34" charset="0"/>
                <a:cs typeface="Arial" panose="020B0604020202020204" pitchFamily="34" charset="0"/>
              </a:rPr>
              <a:t>Chappel</a:t>
            </a:r>
            <a:r>
              <a:rPr lang="en-US" sz="2400" dirty="0">
                <a:solidFill>
                  <a:schemeClr val="tx1"/>
                </a:solidFill>
                <a:latin typeface="Arial" panose="020B0604020202020204" pitchFamily="34" charset="0"/>
                <a:cs typeface="Arial" panose="020B0604020202020204" pitchFamily="34" charset="0"/>
              </a:rPr>
              <a:t> and Reid,</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    “Communication is any means by which thought is transferred </a:t>
            </a:r>
          </a:p>
          <a:p>
            <a:pPr marL="0" indent="0">
              <a:buClr>
                <a:srgbClr val="C00000"/>
              </a:buClr>
              <a:buNone/>
            </a:pPr>
            <a:r>
              <a:rPr lang="en-US" sz="2400" dirty="0">
                <a:solidFill>
                  <a:schemeClr val="tx1"/>
                </a:solidFill>
                <a:latin typeface="Arial" panose="020B0604020202020204" pitchFamily="34" charset="0"/>
                <a:cs typeface="Arial" panose="020B0604020202020204" pitchFamily="34" charset="0"/>
              </a:rPr>
              <a:t>     from one person to another.”</a:t>
            </a:r>
          </a:p>
          <a:p>
            <a:pPr marL="0" indent="0">
              <a:buClr>
                <a:srgbClr val="C00000"/>
              </a:buClr>
              <a:buNone/>
            </a:pPr>
            <a:endParaRPr lang="en-US" dirty="0">
              <a:solidFill>
                <a:schemeClr val="tx1"/>
              </a:solidFill>
              <a:latin typeface="Arial" panose="020B0604020202020204" pitchFamily="34" charset="0"/>
              <a:cs typeface="Arial" panose="020B0604020202020204" pitchFamily="34" charset="0"/>
            </a:endParaRPr>
          </a:p>
          <a:p>
            <a:pPr marL="0" indent="0">
              <a:buClr>
                <a:srgbClr val="C00000"/>
              </a:buClr>
              <a:buNone/>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656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07533" y="260350"/>
            <a:ext cx="9956800" cy="1143000"/>
          </a:xfrm>
        </p:spPr>
        <p:txBody>
          <a:bodyPr>
            <a:normAutofit/>
          </a:bodyPr>
          <a:lstStyle/>
          <a:p>
            <a:pPr>
              <a:defRPr/>
            </a:pPr>
            <a:r>
              <a:rPr lang="en-US" sz="4000" b="1" dirty="0">
                <a:solidFill>
                  <a:schemeClr val="tx1"/>
                </a:solidFill>
              </a:rPr>
              <a:t>Categories of Non-Verbal Messages</a:t>
            </a:r>
          </a:p>
        </p:txBody>
      </p:sp>
      <p:sp>
        <p:nvSpPr>
          <p:cNvPr id="24579" name="Rectangle 3"/>
          <p:cNvSpPr>
            <a:spLocks noGrp="1" noChangeArrowheads="1"/>
          </p:cNvSpPr>
          <p:nvPr>
            <p:ph idx="1"/>
          </p:nvPr>
        </p:nvSpPr>
        <p:spPr>
          <a:xfrm>
            <a:off x="609600" y="1600201"/>
            <a:ext cx="9956800" cy="4873625"/>
          </a:xfrm>
        </p:spPr>
        <p:txBody>
          <a:bodyPr/>
          <a:lstStyle/>
          <a:p>
            <a:pPr marL="514350" indent="-514350">
              <a:buClr>
                <a:srgbClr val="C00000"/>
              </a:buClr>
              <a:buFont typeface="Century Schoolbook" pitchFamily="18" charset="0"/>
              <a:buAutoNum type="arabicPeriod"/>
            </a:pPr>
            <a:r>
              <a:rPr lang="en-US" sz="3600" b="1"/>
              <a:t>Environment</a:t>
            </a:r>
          </a:p>
          <a:p>
            <a:pPr marL="514350" indent="-514350">
              <a:buClr>
                <a:srgbClr val="C00000"/>
              </a:buClr>
              <a:buFont typeface="Century Schoolbook" pitchFamily="18" charset="0"/>
              <a:buAutoNum type="arabicPeriod"/>
            </a:pPr>
            <a:r>
              <a:rPr lang="en-US" sz="3600" b="1"/>
              <a:t>Interpersonal Distance</a:t>
            </a:r>
          </a:p>
          <a:p>
            <a:pPr marL="514350" indent="-514350">
              <a:buClr>
                <a:srgbClr val="C00000"/>
              </a:buClr>
              <a:buFont typeface="Century Schoolbook" pitchFamily="18" charset="0"/>
              <a:buAutoNum type="arabicPeriod"/>
            </a:pPr>
            <a:r>
              <a:rPr lang="en-US" sz="3600" b="1"/>
              <a:t>Posture</a:t>
            </a:r>
          </a:p>
          <a:p>
            <a:pPr marL="514350" indent="-514350">
              <a:buClr>
                <a:srgbClr val="C00000"/>
              </a:buClr>
              <a:buFont typeface="Century Schoolbook" pitchFamily="18" charset="0"/>
              <a:buAutoNum type="arabicPeriod"/>
            </a:pPr>
            <a:r>
              <a:rPr lang="en-US" sz="3600" b="1"/>
              <a:t>Gestures</a:t>
            </a:r>
          </a:p>
          <a:p>
            <a:pPr marL="514350" indent="-514350">
              <a:buClr>
                <a:srgbClr val="C00000"/>
              </a:buClr>
              <a:buFont typeface="Century Schoolbook" pitchFamily="18" charset="0"/>
              <a:buAutoNum type="arabicPeriod"/>
            </a:pPr>
            <a:r>
              <a:rPr lang="en-US" sz="3600" b="1"/>
              <a:t>Facial Expressions</a:t>
            </a:r>
          </a:p>
          <a:p>
            <a:pPr marL="514350" indent="-514350">
              <a:buClr>
                <a:srgbClr val="C00000"/>
              </a:buClr>
              <a:buFont typeface="Century Schoolbook" pitchFamily="18" charset="0"/>
              <a:buAutoNum type="arabicPeriod"/>
            </a:pPr>
            <a:r>
              <a:rPr lang="en-US" sz="3600" b="1"/>
              <a:t>Voice Quality</a:t>
            </a:r>
          </a:p>
          <a:p>
            <a:pPr marL="514350" indent="-514350">
              <a:buClr>
                <a:srgbClr val="C00000"/>
              </a:buClr>
              <a:buFont typeface="Century Schoolbook" pitchFamily="18" charset="0"/>
              <a:buAutoNum type="arabicPeriod"/>
            </a:pPr>
            <a:r>
              <a:rPr lang="en-US" sz="3600" b="1"/>
              <a:t>Personal Appearance</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457200"/>
            <a:ext cx="10363200" cy="1066800"/>
          </a:xfrm>
        </p:spPr>
        <p:txBody>
          <a:bodyPr rtlCol="0">
            <a:normAutofit/>
          </a:bodyPr>
          <a:lstStyle/>
          <a:p>
            <a:pPr fontAlgn="auto">
              <a:spcAft>
                <a:spcPts val="0"/>
              </a:spcAft>
              <a:defRPr/>
            </a:pPr>
            <a:r>
              <a:rPr lang="en-US" sz="3200" b="1" dirty="0">
                <a:solidFill>
                  <a:schemeClr val="tx1"/>
                </a:solidFill>
                <a:effectLst>
                  <a:outerShdw blurRad="38100" dist="38100" dir="2700000" algn="tl">
                    <a:srgbClr val="C0C0C0"/>
                  </a:outerShdw>
                </a:effectLst>
              </a:rPr>
              <a:t>Skills and Best Practices: Advice to Improve Non-verbal Communication Skills</a:t>
            </a:r>
          </a:p>
        </p:txBody>
      </p:sp>
      <p:sp>
        <p:nvSpPr>
          <p:cNvPr id="15365" name="Text Box 5"/>
          <p:cNvSpPr txBox="1">
            <a:spLocks noChangeArrowheads="1"/>
          </p:cNvSpPr>
          <p:nvPr/>
        </p:nvSpPr>
        <p:spPr bwMode="auto">
          <a:xfrm>
            <a:off x="609600" y="2590800"/>
            <a:ext cx="11438467" cy="3786188"/>
          </a:xfrm>
          <a:prstGeom prst="rect">
            <a:avLst/>
          </a:prstGeom>
          <a:noFill/>
          <a:ln w="9525">
            <a:noFill/>
            <a:miter lim="800000"/>
            <a:headEnd/>
            <a:tailEnd/>
          </a:ln>
        </p:spPr>
        <p:txBody>
          <a:bodyPr>
            <a:spAutoFit/>
          </a:bodyPr>
          <a:lstStyle/>
          <a:p>
            <a:pPr eaLnBrk="1" hangingPunct="1">
              <a:spcBef>
                <a:spcPct val="50000"/>
              </a:spcBef>
              <a:buFontTx/>
              <a:buChar char="•"/>
            </a:pPr>
            <a:r>
              <a:rPr lang="en-US" sz="2000">
                <a:solidFill>
                  <a:srgbClr val="FF3300"/>
                </a:solidFill>
                <a:latin typeface="Tahoma" pitchFamily="34" charset="0"/>
              </a:rPr>
              <a:t> </a:t>
            </a:r>
            <a:r>
              <a:rPr lang="en-US" sz="2400" b="1">
                <a:solidFill>
                  <a:srgbClr val="FF3300"/>
                </a:solidFill>
                <a:latin typeface="Tahoma" pitchFamily="34" charset="0"/>
              </a:rPr>
              <a:t>Maintain eye contact.</a:t>
            </a:r>
          </a:p>
          <a:p>
            <a:pPr eaLnBrk="1" hangingPunct="1">
              <a:spcBef>
                <a:spcPct val="50000"/>
              </a:spcBef>
              <a:buFontTx/>
              <a:buChar char="•"/>
            </a:pPr>
            <a:r>
              <a:rPr lang="en-US" sz="2400" b="1">
                <a:solidFill>
                  <a:srgbClr val="FF3300"/>
                </a:solidFill>
                <a:latin typeface="Tahoma" pitchFamily="34" charset="0"/>
              </a:rPr>
              <a:t> Nod your head to convey that you are listening or</a:t>
            </a:r>
          </a:p>
          <a:p>
            <a:pPr eaLnBrk="1" hangingPunct="1">
              <a:spcBef>
                <a:spcPct val="50000"/>
              </a:spcBef>
            </a:pPr>
            <a:r>
              <a:rPr lang="en-US" sz="2400" b="1">
                <a:solidFill>
                  <a:srgbClr val="FF3300"/>
                </a:solidFill>
                <a:latin typeface="Tahoma" pitchFamily="34" charset="0"/>
              </a:rPr>
              <a:t>  that you agree.</a:t>
            </a:r>
          </a:p>
          <a:p>
            <a:pPr eaLnBrk="1" hangingPunct="1">
              <a:spcBef>
                <a:spcPct val="50000"/>
              </a:spcBef>
              <a:buFontTx/>
              <a:buChar char="•"/>
            </a:pPr>
            <a:r>
              <a:rPr lang="en-US" sz="2400" b="1">
                <a:solidFill>
                  <a:srgbClr val="FF3300"/>
                </a:solidFill>
                <a:latin typeface="Tahoma" pitchFamily="34" charset="0"/>
              </a:rPr>
              <a:t> Smile and show interest.</a:t>
            </a:r>
          </a:p>
          <a:p>
            <a:pPr eaLnBrk="1" hangingPunct="1">
              <a:spcBef>
                <a:spcPct val="50000"/>
              </a:spcBef>
              <a:buFontTx/>
              <a:buChar char="•"/>
            </a:pPr>
            <a:r>
              <a:rPr lang="en-US" sz="2400" b="1">
                <a:solidFill>
                  <a:srgbClr val="FF3300"/>
                </a:solidFill>
                <a:latin typeface="Tahoma" pitchFamily="34" charset="0"/>
              </a:rPr>
              <a:t> Lean forward to show the speaker you are </a:t>
            </a:r>
          </a:p>
          <a:p>
            <a:pPr eaLnBrk="1" hangingPunct="1">
              <a:spcBef>
                <a:spcPct val="50000"/>
              </a:spcBef>
            </a:pPr>
            <a:r>
              <a:rPr lang="en-US" sz="2400" b="1">
                <a:solidFill>
                  <a:srgbClr val="FF3300"/>
                </a:solidFill>
                <a:latin typeface="Tahoma" pitchFamily="34" charset="0"/>
              </a:rPr>
              <a:t>   interested.</a:t>
            </a:r>
          </a:p>
          <a:p>
            <a:pPr eaLnBrk="1" hangingPunct="1">
              <a:spcBef>
                <a:spcPct val="50000"/>
              </a:spcBef>
              <a:buFontTx/>
              <a:buChar char="•"/>
            </a:pPr>
            <a:r>
              <a:rPr lang="en-US" sz="2400" b="1">
                <a:solidFill>
                  <a:srgbClr val="FF3300"/>
                </a:solidFill>
                <a:latin typeface="Tahoma" pitchFamily="34" charset="0"/>
              </a:rPr>
              <a:t> Use a tone of voice that matches your message.</a:t>
            </a:r>
          </a:p>
        </p:txBody>
      </p:sp>
      <p:sp>
        <p:nvSpPr>
          <p:cNvPr id="15367" name="Text Box 7"/>
          <p:cNvSpPr txBox="1">
            <a:spLocks noChangeArrowheads="1"/>
          </p:cNvSpPr>
          <p:nvPr/>
        </p:nvSpPr>
        <p:spPr bwMode="auto">
          <a:xfrm>
            <a:off x="1102784" y="1524001"/>
            <a:ext cx="8346016" cy="938719"/>
          </a:xfrm>
          <a:prstGeom prst="rect">
            <a:avLst/>
          </a:prstGeom>
          <a:noFill/>
          <a:ln w="9525">
            <a:noFill/>
            <a:miter lim="800000"/>
            <a:headEnd/>
            <a:tailEnd/>
          </a:ln>
          <a:effectLst/>
        </p:spPr>
        <p:txBody>
          <a:bodyPr>
            <a:spAutoFit/>
          </a:bodyPr>
          <a:lstStyle/>
          <a:p>
            <a:pPr eaLnBrk="1" hangingPunct="1">
              <a:spcBef>
                <a:spcPct val="50000"/>
              </a:spcBef>
              <a:defRPr/>
            </a:pPr>
            <a:r>
              <a:rPr lang="en-US" sz="2800" b="1" dirty="0">
                <a:solidFill>
                  <a:srgbClr val="C00000"/>
                </a:solidFill>
                <a:effectLst>
                  <a:outerShdw blurRad="38100" dist="38100" dir="2700000" algn="tl">
                    <a:srgbClr val="C0C0C0"/>
                  </a:outerShdw>
                </a:effectLst>
                <a:latin typeface="Tahoma" pitchFamily="34" charset="0"/>
                <a:cs typeface="Arial" panose="020B0604020202020204" pitchFamily="34" charset="0"/>
              </a:rPr>
              <a:t>Positive </a:t>
            </a:r>
            <a:r>
              <a:rPr lang="en-US" sz="2800" b="1" dirty="0">
                <a:effectLst>
                  <a:outerShdw blurRad="38100" dist="38100" dir="2700000" algn="tl">
                    <a:srgbClr val="C0C0C0"/>
                  </a:outerShdw>
                </a:effectLst>
                <a:latin typeface="Tahoma" pitchFamily="34" charset="0"/>
                <a:cs typeface="Arial" panose="020B0604020202020204" pitchFamily="34" charset="0"/>
              </a:rPr>
              <a:t>Non-verbal Actions Include:</a:t>
            </a:r>
          </a:p>
          <a:p>
            <a:pPr eaLnBrk="1" hangingPunct="1">
              <a:spcBef>
                <a:spcPct val="50000"/>
              </a:spcBef>
              <a:defRPr/>
            </a:pPr>
            <a:endParaRPr lang="en-US" dirty="0">
              <a:latin typeface="Times New Roman"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5">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5365">
                                            <p:txEl>
                                              <p:pRg st="1" end="1"/>
                                            </p:txEl>
                                          </p:spTgt>
                                        </p:tgtEl>
                                        <p:attrNameLst>
                                          <p:attrName>style.visibility</p:attrName>
                                        </p:attrNameLst>
                                      </p:cBhvr>
                                      <p:to>
                                        <p:strVal val="visible"/>
                                      </p:to>
                                    </p:set>
                                    <p:anim calcmode="lin" valueType="num">
                                      <p:cBhvr additive="base">
                                        <p:cTn id="13" dur="500" fill="hold"/>
                                        <p:tgtEl>
                                          <p:spTgt spid="1536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5">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5365">
                                            <p:txEl>
                                              <p:pRg st="2" end="2"/>
                                            </p:txEl>
                                          </p:spTgt>
                                        </p:tgtEl>
                                        <p:attrNameLst>
                                          <p:attrName>style.visibility</p:attrName>
                                        </p:attrNameLst>
                                      </p:cBhvr>
                                      <p:to>
                                        <p:strVal val="visible"/>
                                      </p:to>
                                    </p:set>
                                    <p:anim calcmode="lin" valueType="num">
                                      <p:cBhvr additive="base">
                                        <p:cTn id="19" dur="500" fill="hold"/>
                                        <p:tgtEl>
                                          <p:spTgt spid="1536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6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5">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5365">
                                            <p:txEl>
                                              <p:pRg st="3" end="3"/>
                                            </p:txEl>
                                          </p:spTgt>
                                        </p:tgtEl>
                                        <p:attrNameLst>
                                          <p:attrName>style.visibility</p:attrName>
                                        </p:attrNameLst>
                                      </p:cBhvr>
                                      <p:to>
                                        <p:strVal val="visible"/>
                                      </p:to>
                                    </p:set>
                                    <p:anim calcmode="lin" valueType="num">
                                      <p:cBhvr additive="base">
                                        <p:cTn id="25" dur="500" fill="hold"/>
                                        <p:tgtEl>
                                          <p:spTgt spid="1536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5">
                                            <p:txEl>
                                              <p:pRg st="3" end="3"/>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5365">
                                            <p:txEl>
                                              <p:pRg st="4" end="4"/>
                                            </p:txEl>
                                          </p:spTgt>
                                        </p:tgtEl>
                                        <p:attrNameLst>
                                          <p:attrName>style.visibility</p:attrName>
                                        </p:attrNameLst>
                                      </p:cBhvr>
                                      <p:to>
                                        <p:strVal val="visible"/>
                                      </p:to>
                                    </p:set>
                                    <p:anim calcmode="lin" valueType="num">
                                      <p:cBhvr additive="base">
                                        <p:cTn id="31" dur="500" fill="hold"/>
                                        <p:tgtEl>
                                          <p:spTgt spid="1536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36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5">
                                            <p:txEl>
                                              <p:pRg st="4" end="4"/>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5365">
                                            <p:txEl>
                                              <p:pRg st="5" end="5"/>
                                            </p:txEl>
                                          </p:spTgt>
                                        </p:tgtEl>
                                        <p:attrNameLst>
                                          <p:attrName>style.visibility</p:attrName>
                                        </p:attrNameLst>
                                      </p:cBhvr>
                                      <p:to>
                                        <p:strVal val="visible"/>
                                      </p:to>
                                    </p:set>
                                    <p:anim calcmode="lin" valueType="num">
                                      <p:cBhvr additive="base">
                                        <p:cTn id="37" dur="500" fill="hold"/>
                                        <p:tgtEl>
                                          <p:spTgt spid="1536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365">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5">
                                            <p:txEl>
                                              <p:pRg st="5" end="5"/>
                                            </p:txEl>
                                          </p:spTgt>
                                        </p:tgtEl>
                                        <p:attrNameLst>
                                          <p:attrName>ppt_c</p:attrName>
                                        </p:attrNameLst>
                                      </p:cBhvr>
                                      <p:to>
                                        <a:schemeClr val="bg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5365">
                                            <p:txEl>
                                              <p:pRg st="6" end="6"/>
                                            </p:txEl>
                                          </p:spTgt>
                                        </p:tgtEl>
                                        <p:attrNameLst>
                                          <p:attrName>style.visibility</p:attrName>
                                        </p:attrNameLst>
                                      </p:cBhvr>
                                      <p:to>
                                        <p:strVal val="visible"/>
                                      </p:to>
                                    </p:set>
                                    <p:anim calcmode="lin" valueType="num">
                                      <p:cBhvr additive="base">
                                        <p:cTn id="43" dur="500" fill="hold"/>
                                        <p:tgtEl>
                                          <p:spTgt spid="1536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365">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12800" y="7938"/>
            <a:ext cx="10363200" cy="1066800"/>
          </a:xfrm>
        </p:spPr>
        <p:txBody>
          <a:bodyPr rtlCol="0"/>
          <a:lstStyle/>
          <a:p>
            <a:pPr fontAlgn="auto">
              <a:spcAft>
                <a:spcPts val="0"/>
              </a:spcAft>
              <a:defRPr/>
            </a:pPr>
            <a:r>
              <a:rPr lang="en-US" sz="3200" b="1" dirty="0">
                <a:solidFill>
                  <a:schemeClr val="tx1"/>
                </a:solidFill>
                <a:effectLst>
                  <a:outerShdw blurRad="38100" dist="38100" dir="2700000" algn="tl">
                    <a:srgbClr val="C0C0C0"/>
                  </a:outerShdw>
                </a:effectLst>
              </a:rPr>
              <a:t>Advice to Improve Non-verbal Communication Skills (cont.)</a:t>
            </a:r>
          </a:p>
        </p:txBody>
      </p:sp>
      <p:sp>
        <p:nvSpPr>
          <p:cNvPr id="16390" name="Text Box 6"/>
          <p:cNvSpPr txBox="1">
            <a:spLocks noChangeArrowheads="1"/>
          </p:cNvSpPr>
          <p:nvPr/>
        </p:nvSpPr>
        <p:spPr bwMode="auto">
          <a:xfrm>
            <a:off x="522818" y="1989139"/>
            <a:ext cx="10943167" cy="4338637"/>
          </a:xfrm>
          <a:prstGeom prst="rect">
            <a:avLst/>
          </a:prstGeom>
          <a:noFill/>
          <a:ln w="9525">
            <a:noFill/>
            <a:miter lim="800000"/>
            <a:headEnd/>
            <a:tailEnd/>
          </a:ln>
        </p:spPr>
        <p:txBody>
          <a:bodyPr>
            <a:spAutoFit/>
          </a:bodyPr>
          <a:lstStyle/>
          <a:p>
            <a:pPr eaLnBrk="1" hangingPunct="1">
              <a:spcBef>
                <a:spcPct val="50000"/>
              </a:spcBef>
              <a:buFontTx/>
              <a:buChar char="•"/>
            </a:pPr>
            <a:r>
              <a:rPr lang="en-US" sz="2400" b="1">
                <a:solidFill>
                  <a:srgbClr val="FF3300"/>
                </a:solidFill>
                <a:latin typeface="Tahoma" pitchFamily="34" charset="0"/>
              </a:rPr>
              <a:t>Avoiding eye contact and looking away from</a:t>
            </a:r>
          </a:p>
          <a:p>
            <a:pPr eaLnBrk="1" hangingPunct="1">
              <a:spcBef>
                <a:spcPct val="50000"/>
              </a:spcBef>
            </a:pPr>
            <a:r>
              <a:rPr lang="en-US" sz="2400" b="1">
                <a:solidFill>
                  <a:srgbClr val="FF3300"/>
                </a:solidFill>
                <a:latin typeface="Tahoma" pitchFamily="34" charset="0"/>
              </a:rPr>
              <a:t>  the speaker.</a:t>
            </a:r>
          </a:p>
          <a:p>
            <a:pPr eaLnBrk="1" hangingPunct="1">
              <a:spcBef>
                <a:spcPct val="50000"/>
              </a:spcBef>
              <a:buFontTx/>
              <a:buChar char="•"/>
            </a:pPr>
            <a:r>
              <a:rPr lang="en-US" sz="2400" b="1">
                <a:solidFill>
                  <a:srgbClr val="FF3300"/>
                </a:solidFill>
                <a:latin typeface="Tahoma" pitchFamily="34" charset="0"/>
              </a:rPr>
              <a:t> Closing your eyes or tensing your facial muscles.</a:t>
            </a:r>
          </a:p>
          <a:p>
            <a:pPr eaLnBrk="1" hangingPunct="1">
              <a:spcBef>
                <a:spcPct val="50000"/>
              </a:spcBef>
              <a:buFontTx/>
              <a:buChar char="•"/>
            </a:pPr>
            <a:r>
              <a:rPr lang="en-US" sz="2400" b="1">
                <a:solidFill>
                  <a:srgbClr val="FF3300"/>
                </a:solidFill>
                <a:latin typeface="Tahoma" pitchFamily="34" charset="0"/>
              </a:rPr>
              <a:t> Excessive yawning.</a:t>
            </a:r>
          </a:p>
          <a:p>
            <a:pPr eaLnBrk="1" hangingPunct="1">
              <a:spcBef>
                <a:spcPct val="50000"/>
              </a:spcBef>
              <a:buFontTx/>
              <a:buChar char="•"/>
            </a:pPr>
            <a:r>
              <a:rPr lang="en-US" sz="2400" b="1">
                <a:solidFill>
                  <a:srgbClr val="FF3300"/>
                </a:solidFill>
                <a:latin typeface="Tahoma" pitchFamily="34" charset="0"/>
              </a:rPr>
              <a:t> Using body language that conveys indecisiveness </a:t>
            </a:r>
          </a:p>
          <a:p>
            <a:pPr eaLnBrk="1" hangingPunct="1">
              <a:spcBef>
                <a:spcPct val="50000"/>
              </a:spcBef>
            </a:pPr>
            <a:r>
              <a:rPr lang="en-US" sz="2400" b="1">
                <a:solidFill>
                  <a:srgbClr val="FF3300"/>
                </a:solidFill>
                <a:latin typeface="Tahoma" pitchFamily="34" charset="0"/>
              </a:rPr>
              <a:t>  or lack of confidence (e.g. slumped shoulders, </a:t>
            </a:r>
          </a:p>
          <a:p>
            <a:pPr eaLnBrk="1" hangingPunct="1">
              <a:spcBef>
                <a:spcPct val="50000"/>
              </a:spcBef>
            </a:pPr>
            <a:r>
              <a:rPr lang="en-US" sz="2400" b="1">
                <a:solidFill>
                  <a:srgbClr val="FF3300"/>
                </a:solidFill>
                <a:latin typeface="Tahoma" pitchFamily="34" charset="0"/>
              </a:rPr>
              <a:t>  head down, flat tones and inaudible voice).</a:t>
            </a:r>
          </a:p>
          <a:p>
            <a:pPr eaLnBrk="1" hangingPunct="1">
              <a:spcBef>
                <a:spcPct val="50000"/>
              </a:spcBef>
              <a:buFontTx/>
              <a:buChar char="•"/>
            </a:pPr>
            <a:r>
              <a:rPr lang="en-US" sz="2400" b="1">
                <a:solidFill>
                  <a:srgbClr val="FF3300"/>
                </a:solidFill>
                <a:latin typeface="Tahoma" pitchFamily="34" charset="0"/>
              </a:rPr>
              <a:t> Speaking too fast or too slow.</a:t>
            </a:r>
          </a:p>
        </p:txBody>
      </p:sp>
      <p:sp>
        <p:nvSpPr>
          <p:cNvPr id="16391" name="Text Box 7"/>
          <p:cNvSpPr txBox="1">
            <a:spLocks noChangeArrowheads="1"/>
          </p:cNvSpPr>
          <p:nvPr/>
        </p:nvSpPr>
        <p:spPr bwMode="auto">
          <a:xfrm>
            <a:off x="812800" y="1196975"/>
            <a:ext cx="10363200" cy="1016000"/>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a:solidFill>
                  <a:srgbClr val="FF0000"/>
                </a:solidFill>
                <a:effectLst>
                  <a:outerShdw blurRad="38100" dist="38100" dir="2700000" algn="tl">
                    <a:srgbClr val="C0C0C0"/>
                  </a:outerShdw>
                </a:effectLst>
                <a:latin typeface="Tahoma" pitchFamily="34" charset="0"/>
                <a:cs typeface="Arial" panose="020B0604020202020204" pitchFamily="34" charset="0"/>
              </a:rPr>
              <a:t>Negative </a:t>
            </a:r>
            <a:r>
              <a:rPr lang="en-US" sz="2400" b="1" dirty="0">
                <a:effectLst>
                  <a:outerShdw blurRad="38100" dist="38100" dir="2700000" algn="tl">
                    <a:srgbClr val="C0C0C0"/>
                  </a:outerShdw>
                </a:effectLst>
                <a:latin typeface="Tahoma" pitchFamily="34" charset="0"/>
                <a:cs typeface="Arial" panose="020B0604020202020204" pitchFamily="34" charset="0"/>
              </a:rPr>
              <a:t>Non-verbal Actions Include:</a:t>
            </a:r>
          </a:p>
          <a:p>
            <a:pPr eaLnBrk="1" hangingPunct="1">
              <a:spcBef>
                <a:spcPct val="50000"/>
              </a:spcBef>
              <a:defRPr/>
            </a:pPr>
            <a:endParaRPr lang="en-US" sz="2400" dirty="0">
              <a:latin typeface="Times New Roman"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 calcmode="lin" valueType="num">
                                      <p:cBhvr additive="base">
                                        <p:cTn id="7" dur="500" fill="hold"/>
                                        <p:tgtEl>
                                          <p:spTgt spid="163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9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0">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6390">
                                            <p:txEl>
                                              <p:pRg st="1" end="1"/>
                                            </p:txEl>
                                          </p:spTgt>
                                        </p:tgtEl>
                                        <p:attrNameLst>
                                          <p:attrName>style.visibility</p:attrName>
                                        </p:attrNameLst>
                                      </p:cBhvr>
                                      <p:to>
                                        <p:strVal val="visible"/>
                                      </p:to>
                                    </p:set>
                                    <p:anim calcmode="lin" valueType="num">
                                      <p:cBhvr additive="base">
                                        <p:cTn id="13" dur="500" fill="hold"/>
                                        <p:tgtEl>
                                          <p:spTgt spid="1639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90">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0">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6390">
                                            <p:txEl>
                                              <p:pRg st="2" end="2"/>
                                            </p:txEl>
                                          </p:spTgt>
                                        </p:tgtEl>
                                        <p:attrNameLst>
                                          <p:attrName>style.visibility</p:attrName>
                                        </p:attrNameLst>
                                      </p:cBhvr>
                                      <p:to>
                                        <p:strVal val="visible"/>
                                      </p:to>
                                    </p:set>
                                    <p:anim calcmode="lin" valueType="num">
                                      <p:cBhvr additive="base">
                                        <p:cTn id="19" dur="500" fill="hold"/>
                                        <p:tgtEl>
                                          <p:spTgt spid="1639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90">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0">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6390">
                                            <p:txEl>
                                              <p:pRg st="3" end="3"/>
                                            </p:txEl>
                                          </p:spTgt>
                                        </p:tgtEl>
                                        <p:attrNameLst>
                                          <p:attrName>style.visibility</p:attrName>
                                        </p:attrNameLst>
                                      </p:cBhvr>
                                      <p:to>
                                        <p:strVal val="visible"/>
                                      </p:to>
                                    </p:set>
                                    <p:anim calcmode="lin" valueType="num">
                                      <p:cBhvr additive="base">
                                        <p:cTn id="25" dur="500" fill="hold"/>
                                        <p:tgtEl>
                                          <p:spTgt spid="1639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90">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0">
                                            <p:txEl>
                                              <p:pRg st="3" end="3"/>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6390">
                                            <p:txEl>
                                              <p:pRg st="4" end="4"/>
                                            </p:txEl>
                                          </p:spTgt>
                                        </p:tgtEl>
                                        <p:attrNameLst>
                                          <p:attrName>style.visibility</p:attrName>
                                        </p:attrNameLst>
                                      </p:cBhvr>
                                      <p:to>
                                        <p:strVal val="visible"/>
                                      </p:to>
                                    </p:set>
                                    <p:anim calcmode="lin" valueType="num">
                                      <p:cBhvr additive="base">
                                        <p:cTn id="31" dur="500" fill="hold"/>
                                        <p:tgtEl>
                                          <p:spTgt spid="1639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90">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0">
                                            <p:txEl>
                                              <p:pRg st="4" end="4"/>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6390">
                                            <p:txEl>
                                              <p:pRg st="5" end="5"/>
                                            </p:txEl>
                                          </p:spTgt>
                                        </p:tgtEl>
                                        <p:attrNameLst>
                                          <p:attrName>style.visibility</p:attrName>
                                        </p:attrNameLst>
                                      </p:cBhvr>
                                      <p:to>
                                        <p:strVal val="visible"/>
                                      </p:to>
                                    </p:set>
                                    <p:anim calcmode="lin" valueType="num">
                                      <p:cBhvr additive="base">
                                        <p:cTn id="37" dur="500" fill="hold"/>
                                        <p:tgtEl>
                                          <p:spTgt spid="1639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90">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0">
                                            <p:txEl>
                                              <p:pRg st="5" end="5"/>
                                            </p:txEl>
                                          </p:spTgt>
                                        </p:tgtEl>
                                        <p:attrNameLst>
                                          <p:attrName>ppt_c</p:attrName>
                                        </p:attrNameLst>
                                      </p:cBhvr>
                                      <p:to>
                                        <a:schemeClr val="bg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6390">
                                            <p:txEl>
                                              <p:pRg st="6" end="6"/>
                                            </p:txEl>
                                          </p:spTgt>
                                        </p:tgtEl>
                                        <p:attrNameLst>
                                          <p:attrName>style.visibility</p:attrName>
                                        </p:attrNameLst>
                                      </p:cBhvr>
                                      <p:to>
                                        <p:strVal val="visible"/>
                                      </p:to>
                                    </p:set>
                                    <p:anim calcmode="lin" valueType="num">
                                      <p:cBhvr additive="base">
                                        <p:cTn id="43" dur="500" fill="hold"/>
                                        <p:tgtEl>
                                          <p:spTgt spid="1639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90">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0">
                                            <p:txEl>
                                              <p:pRg st="6" end="6"/>
                                            </p:txEl>
                                          </p:spTgt>
                                        </p:tgtEl>
                                        <p:attrNameLst>
                                          <p:attrName>ppt_c</p:attrName>
                                        </p:attrNameLst>
                                      </p:cBhvr>
                                      <p:to>
                                        <a:schemeClr val="bg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16390">
                                            <p:txEl>
                                              <p:pRg st="7" end="7"/>
                                            </p:txEl>
                                          </p:spTgt>
                                        </p:tgtEl>
                                        <p:attrNameLst>
                                          <p:attrName>style.visibility</p:attrName>
                                        </p:attrNameLst>
                                      </p:cBhvr>
                                      <p:to>
                                        <p:strVal val="visible"/>
                                      </p:to>
                                    </p:set>
                                    <p:anim calcmode="lin" valueType="num">
                                      <p:cBhvr additive="base">
                                        <p:cTn id="49" dur="500" fill="hold"/>
                                        <p:tgtEl>
                                          <p:spTgt spid="1639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390">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0">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74867" cy="633412"/>
          </a:xfrm>
        </p:spPr>
        <p:txBody>
          <a:bodyPr>
            <a:normAutofit fontScale="90000"/>
          </a:bodyPr>
          <a:lstStyle/>
          <a:p>
            <a:pPr eaLnBrk="1" fontAlgn="auto" hangingPunct="1">
              <a:spcAft>
                <a:spcPts val="0"/>
              </a:spcAft>
              <a:defRPr/>
            </a:pPr>
            <a:r>
              <a:rPr lang="en-IN" sz="3600" b="1" dirty="0">
                <a:solidFill>
                  <a:srgbClr val="C00000"/>
                </a:solidFill>
              </a:rPr>
              <a:t>Assertiveness</a:t>
            </a:r>
          </a:p>
        </p:txBody>
      </p:sp>
      <p:sp>
        <p:nvSpPr>
          <p:cNvPr id="28675" name="Content Placeholder 2"/>
          <p:cNvSpPr>
            <a:spLocks noGrp="1"/>
          </p:cNvSpPr>
          <p:nvPr>
            <p:ph sz="quarter" idx="1"/>
          </p:nvPr>
        </p:nvSpPr>
        <p:spPr>
          <a:xfrm>
            <a:off x="609600" y="908051"/>
            <a:ext cx="10574867" cy="5565775"/>
          </a:xfrm>
        </p:spPr>
        <p:txBody>
          <a:bodyPr/>
          <a:lstStyle/>
          <a:p>
            <a:pPr eaLnBrk="1" hangingPunct="1">
              <a:lnSpc>
                <a:spcPct val="150000"/>
              </a:lnSpc>
              <a:defRPr/>
            </a:pPr>
            <a:r>
              <a:rPr lang="en-IN" sz="2300" b="1" dirty="0">
                <a:latin typeface="+mj-lt"/>
                <a:cs typeface="Times New Roman" panose="02020603050405020304" pitchFamily="18" charset="0"/>
              </a:rPr>
              <a:t>Assertiveness means standing up for your personal rights in expressing thoughts, feelings and beliefs in direct, honest and appropriate ways.</a:t>
            </a:r>
          </a:p>
          <a:p>
            <a:pPr eaLnBrk="1" hangingPunct="1">
              <a:lnSpc>
                <a:spcPct val="150000"/>
              </a:lnSpc>
              <a:defRPr/>
            </a:pPr>
            <a:r>
              <a:rPr lang="en-IN" sz="2300" b="1" dirty="0">
                <a:latin typeface="+mj-lt"/>
                <a:cs typeface="Times New Roman" panose="02020603050405020304" pitchFamily="18" charset="0"/>
              </a:rPr>
              <a:t>Assertiveness is misunderstood as aggressiveness.</a:t>
            </a:r>
          </a:p>
          <a:p>
            <a:pPr eaLnBrk="1" hangingPunct="1">
              <a:lnSpc>
                <a:spcPct val="150000"/>
              </a:lnSpc>
              <a:defRPr/>
            </a:pPr>
            <a:r>
              <a:rPr lang="en-IN" sz="2300" b="1" dirty="0">
                <a:latin typeface="+mj-lt"/>
                <a:cs typeface="Times New Roman" panose="02020603050405020304" pitchFamily="18" charset="0"/>
              </a:rPr>
              <a:t>Being assertive means we should also respect the thoughts, feelings and beliefs of other people.</a:t>
            </a:r>
          </a:p>
          <a:p>
            <a:pPr eaLnBrk="1" hangingPunct="1">
              <a:lnSpc>
                <a:spcPct val="150000"/>
              </a:lnSpc>
              <a:defRPr/>
            </a:pPr>
            <a:r>
              <a:rPr lang="en-IN" sz="2300" b="1" dirty="0">
                <a:latin typeface="+mj-lt"/>
                <a:cs typeface="Times New Roman" panose="02020603050405020304" pitchFamily="18" charset="0"/>
              </a:rPr>
              <a:t>Assertiveness aims to be neither passive nor aggressive.</a:t>
            </a:r>
          </a:p>
          <a:p>
            <a:pPr eaLnBrk="1" hangingPunct="1">
              <a:lnSpc>
                <a:spcPct val="150000"/>
              </a:lnSpc>
              <a:buFont typeface="Wingdings" pitchFamily="2" charset="2"/>
              <a:buNone/>
              <a:defRPr/>
            </a:pPr>
            <a:endParaRPr lang="en-IN" dirty="0">
              <a:latin typeface="+mj-lt"/>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9956800" cy="922337"/>
          </a:xfrm>
        </p:spPr>
        <p:txBody>
          <a:bodyPr/>
          <a:lstStyle/>
          <a:p>
            <a:pPr eaLnBrk="1" fontAlgn="auto" hangingPunct="1">
              <a:spcAft>
                <a:spcPts val="0"/>
              </a:spcAft>
              <a:defRPr/>
            </a:pPr>
            <a:r>
              <a:rPr lang="en-US" sz="3600" b="1" dirty="0">
                <a:solidFill>
                  <a:srgbClr val="C00000"/>
                </a:solidFill>
              </a:rPr>
              <a:t>Being Passive</a:t>
            </a:r>
          </a:p>
        </p:txBody>
      </p:sp>
      <p:sp>
        <p:nvSpPr>
          <p:cNvPr id="28675" name="Content Placeholder 2"/>
          <p:cNvSpPr>
            <a:spLocks noGrp="1"/>
          </p:cNvSpPr>
          <p:nvPr>
            <p:ph sz="quarter" idx="1"/>
          </p:nvPr>
        </p:nvSpPr>
        <p:spPr>
          <a:xfrm>
            <a:off x="609601" y="1412875"/>
            <a:ext cx="10479617" cy="4873625"/>
          </a:xfrm>
        </p:spPr>
        <p:txBody>
          <a:bodyPr/>
          <a:lstStyle/>
          <a:p>
            <a:pPr eaLnBrk="1" hangingPunct="1">
              <a:lnSpc>
                <a:spcPct val="150000"/>
              </a:lnSpc>
            </a:pPr>
            <a:r>
              <a:rPr lang="en-IN" b="1">
                <a:latin typeface="Times New Roman" pitchFamily="18" charset="0"/>
                <a:cs typeface="Times New Roman" pitchFamily="18" charset="0"/>
              </a:rPr>
              <a:t>Many people adopt a passive response because they have a strong need to be liked by others. </a:t>
            </a:r>
          </a:p>
          <a:p>
            <a:pPr eaLnBrk="1" hangingPunct="1">
              <a:lnSpc>
                <a:spcPct val="150000"/>
              </a:lnSpc>
            </a:pPr>
            <a:r>
              <a:rPr lang="en-IN" b="1">
                <a:latin typeface="Times New Roman" pitchFamily="18" charset="0"/>
                <a:cs typeface="Times New Roman" pitchFamily="18" charset="0"/>
              </a:rPr>
              <a:t>Being passive results in failure of communication.</a:t>
            </a:r>
          </a:p>
          <a:p>
            <a:pPr eaLnBrk="1" hangingPunct="1">
              <a:lnSpc>
                <a:spcPct val="150000"/>
              </a:lnSpc>
            </a:pPr>
            <a:r>
              <a:rPr lang="en-US" b="1">
                <a:latin typeface="Times New Roman" pitchFamily="18" charset="0"/>
                <a:cs typeface="Times New Roman" pitchFamily="18" charset="0"/>
              </a:rPr>
              <a:t>Being passive </a:t>
            </a:r>
            <a:r>
              <a:rPr lang="en-IN" b="1">
                <a:latin typeface="Times New Roman" pitchFamily="18" charset="0"/>
                <a:cs typeface="Times New Roman" pitchFamily="18" charset="0"/>
              </a:rPr>
              <a:t>allow others to take responsibility, to lead and make decisions for them.</a:t>
            </a:r>
          </a:p>
          <a:p>
            <a:pPr eaLnBrk="1" hangingPunct="1">
              <a:lnSpc>
                <a:spcPct val="150000"/>
              </a:lnSpc>
            </a:pPr>
            <a:r>
              <a:rPr lang="en-US" b="1">
                <a:latin typeface="Times New Roman" pitchFamily="18" charset="0"/>
                <a:cs typeface="Times New Roman" pitchFamily="18" charset="0"/>
              </a:rPr>
              <a:t>It bring inferior feeling.</a:t>
            </a:r>
            <a:endParaRPr lang="en-IN" b="1">
              <a:latin typeface="Times New Roman" pitchFamily="18" charset="0"/>
              <a:cs typeface="Times New Roman" pitchFamily="18" charset="0"/>
            </a:endParaRPr>
          </a:p>
          <a:p>
            <a:pPr eaLnBrk="1" hangingPunct="1">
              <a:lnSpc>
                <a:spcPct val="150000"/>
              </a:lnSpc>
            </a:pPr>
            <a:endParaRPr lang="en-US" sz="2200" b="1">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58738"/>
            <a:ext cx="9956800" cy="792162"/>
          </a:xfrm>
        </p:spPr>
        <p:txBody>
          <a:bodyPr/>
          <a:lstStyle/>
          <a:p>
            <a:pPr eaLnBrk="1" fontAlgn="auto" hangingPunct="1">
              <a:spcAft>
                <a:spcPts val="0"/>
              </a:spcAft>
              <a:defRPr/>
            </a:pPr>
            <a:r>
              <a:rPr lang="en-US" sz="3600" b="1" dirty="0">
                <a:solidFill>
                  <a:srgbClr val="C00000"/>
                </a:solidFill>
              </a:rPr>
              <a:t>Being Aggressive</a:t>
            </a:r>
            <a:endParaRPr lang="en-IN" sz="3600" b="1" dirty="0">
              <a:solidFill>
                <a:srgbClr val="C00000"/>
              </a:solidFill>
            </a:endParaRPr>
          </a:p>
        </p:txBody>
      </p:sp>
      <p:sp>
        <p:nvSpPr>
          <p:cNvPr id="35843" name="Content Placeholder 2"/>
          <p:cNvSpPr>
            <a:spLocks noGrp="1"/>
          </p:cNvSpPr>
          <p:nvPr>
            <p:ph sz="quarter" idx="1"/>
          </p:nvPr>
        </p:nvSpPr>
        <p:spPr>
          <a:xfrm>
            <a:off x="313267" y="1014414"/>
            <a:ext cx="10871200" cy="5654675"/>
          </a:xfrm>
        </p:spPr>
        <p:txBody>
          <a:bodyPr/>
          <a:lstStyle/>
          <a:p>
            <a:pPr eaLnBrk="1" hangingPunct="1">
              <a:lnSpc>
                <a:spcPct val="150000"/>
              </a:lnSpc>
              <a:defRPr/>
            </a:pPr>
            <a:r>
              <a:rPr lang="en-IN" b="1" dirty="0">
                <a:latin typeface="+mj-lt"/>
                <a:cs typeface="Times New Roman" panose="02020603050405020304" pitchFamily="18" charset="0"/>
              </a:rPr>
              <a:t>By responding in an aggressive way, the rights and self-esteem of the other person are undermined.  </a:t>
            </a:r>
          </a:p>
          <a:p>
            <a:pPr eaLnBrk="1" hangingPunct="1">
              <a:lnSpc>
                <a:spcPct val="150000"/>
              </a:lnSpc>
              <a:defRPr/>
            </a:pPr>
            <a:r>
              <a:rPr lang="en-IN" b="1" dirty="0">
                <a:latin typeface="+mj-lt"/>
                <a:cs typeface="Times New Roman" panose="02020603050405020304" pitchFamily="18" charset="0"/>
              </a:rPr>
              <a:t>Aggressive responses can includes behaviours like imposing yourself on someone unnecessarily, telling or ordering rather than asking, or not considering another's feelings.</a:t>
            </a:r>
          </a:p>
          <a:p>
            <a:pPr eaLnBrk="1" hangingPunct="1">
              <a:lnSpc>
                <a:spcPct val="150000"/>
              </a:lnSpc>
              <a:defRPr/>
            </a:pPr>
            <a:r>
              <a:rPr lang="en-IN" b="1" dirty="0">
                <a:latin typeface="+mj-lt"/>
                <a:cs typeface="Times New Roman" panose="02020603050405020304" pitchFamily="18" charset="0"/>
              </a:rPr>
              <a:t>Aggressive responses result in the other person responding either aggressively or passively or ignoring the order or command.</a:t>
            </a:r>
          </a:p>
          <a:p>
            <a:pPr eaLnBrk="1" hangingPunct="1">
              <a:lnSpc>
                <a:spcPct val="150000"/>
              </a:lnSpc>
              <a:buFont typeface="Wingdings" pitchFamily="2" charset="2"/>
              <a:buNone/>
              <a:defRPr/>
            </a:pPr>
            <a:endParaRPr lang="en-IN" sz="2200" dirty="0">
              <a:latin typeface="Times New Roman" panose="02020603050405020304" pitchFamily="18" charset="0"/>
              <a:cs typeface="Times New Roman" panose="02020603050405020304" pitchFamily="18" charset="0"/>
            </a:endParaRPr>
          </a:p>
          <a:p>
            <a:pPr eaLnBrk="1" hangingPunct="1">
              <a:lnSpc>
                <a:spcPct val="150000"/>
              </a:lnSpc>
              <a:defRPr/>
            </a:pP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z="3600" b="1" dirty="0">
                <a:solidFill>
                  <a:schemeClr val="tx1"/>
                </a:solidFill>
              </a:rPr>
              <a:t>Gender Differences</a:t>
            </a:r>
          </a:p>
        </p:txBody>
      </p:sp>
      <p:sp>
        <p:nvSpPr>
          <p:cNvPr id="30723" name="Rectangle 3"/>
          <p:cNvSpPr>
            <a:spLocks noGrp="1" noChangeArrowheads="1"/>
          </p:cNvSpPr>
          <p:nvPr>
            <p:ph idx="1"/>
          </p:nvPr>
        </p:nvSpPr>
        <p:spPr>
          <a:xfrm>
            <a:off x="609600" y="1600201"/>
            <a:ext cx="9956800" cy="4873625"/>
          </a:xfrm>
        </p:spPr>
        <p:txBody>
          <a:bodyPr/>
          <a:lstStyle/>
          <a:p>
            <a:r>
              <a:rPr lang="en-US" sz="2800" b="1">
                <a:solidFill>
                  <a:srgbClr val="C00000"/>
                </a:solidFill>
              </a:rPr>
              <a:t>Women</a:t>
            </a:r>
          </a:p>
          <a:p>
            <a:endParaRPr lang="en-US" b="1"/>
          </a:p>
          <a:p>
            <a:pPr lvl="1"/>
            <a:r>
              <a:rPr lang="en-US" sz="2400" b="1"/>
              <a:t>Prefer conversation for rapport building</a:t>
            </a:r>
          </a:p>
          <a:p>
            <a:pPr lvl="1"/>
            <a:r>
              <a:rPr lang="en-US" sz="2400" b="1"/>
              <a:t>Want empathy, not solutions</a:t>
            </a:r>
          </a:p>
          <a:p>
            <a:pPr lvl="1"/>
            <a:r>
              <a:rPr lang="en-US" sz="2400" b="1"/>
              <a:t>Are more likely to compliment</a:t>
            </a:r>
          </a:p>
          <a:p>
            <a:pPr lvl="1"/>
            <a:r>
              <a:rPr lang="en-US" sz="2400" b="1"/>
              <a:t>Emphasize politeness</a:t>
            </a:r>
          </a:p>
          <a:p>
            <a:pPr lvl="1"/>
            <a:r>
              <a:rPr lang="en-US" sz="2400" b="1"/>
              <a:t>More conciliatory</a:t>
            </a:r>
          </a:p>
          <a:p>
            <a:pPr lvl="1">
              <a:buFont typeface="Wingdings" pitchFamily="2" charset="2"/>
              <a:buNone/>
            </a:pPr>
            <a:endParaRPr lang="en-US" sz="2400" b="1"/>
          </a:p>
          <a:p>
            <a:pPr lvl="1"/>
            <a:endParaRPr lang="en-US" sz="2400"/>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z="3600" b="1" dirty="0">
                <a:solidFill>
                  <a:schemeClr val="tx1"/>
                </a:solidFill>
              </a:rPr>
              <a:t>Gender Differences</a:t>
            </a:r>
          </a:p>
        </p:txBody>
      </p:sp>
      <p:sp>
        <p:nvSpPr>
          <p:cNvPr id="31747" name="Rectangle 3"/>
          <p:cNvSpPr>
            <a:spLocks noGrp="1" noChangeArrowheads="1"/>
          </p:cNvSpPr>
          <p:nvPr>
            <p:ph idx="1"/>
          </p:nvPr>
        </p:nvSpPr>
        <p:spPr>
          <a:xfrm>
            <a:off x="609600" y="1600201"/>
            <a:ext cx="9956800" cy="4873625"/>
          </a:xfrm>
        </p:spPr>
        <p:txBody>
          <a:bodyPr/>
          <a:lstStyle/>
          <a:p>
            <a:r>
              <a:rPr lang="en-US" sz="2800" b="1">
                <a:solidFill>
                  <a:srgbClr val="C00000"/>
                </a:solidFill>
              </a:rPr>
              <a:t>Men</a:t>
            </a:r>
          </a:p>
          <a:p>
            <a:pPr lvl="1"/>
            <a:r>
              <a:rPr lang="en-US" sz="2400" b="1"/>
              <a:t>Talk as a means to preserve independence and status by displaying knowledge and skill</a:t>
            </a:r>
          </a:p>
          <a:p>
            <a:pPr lvl="1"/>
            <a:r>
              <a:rPr lang="en-US" sz="2400" b="1"/>
              <a:t>Work out problems on an individualized basis</a:t>
            </a:r>
          </a:p>
          <a:p>
            <a:pPr lvl="1"/>
            <a:r>
              <a:rPr lang="en-US" sz="2400" b="1"/>
              <a:t>Are more directive in conversation</a:t>
            </a:r>
          </a:p>
          <a:p>
            <a:pPr lvl="1"/>
            <a:r>
              <a:rPr lang="en-US" sz="2400" b="1"/>
              <a:t>Are more intimidating</a:t>
            </a:r>
          </a:p>
          <a:p>
            <a:pPr lvl="1"/>
            <a:r>
              <a:rPr lang="en-US" sz="2400" b="1"/>
              <a:t>Call attention to their accomplishments</a:t>
            </a:r>
          </a:p>
          <a:p>
            <a:pPr lvl="1"/>
            <a:r>
              <a:rPr lang="en-US" sz="2400" b="1"/>
              <a:t>Tend to dominate discussions during meetings</a:t>
            </a:r>
          </a:p>
          <a:p>
            <a:pPr lvl="1"/>
            <a:endParaRPr lang="en-US" sz="2400" b="1"/>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447800"/>
          </a:xfrm>
        </p:spPr>
        <p:txBody>
          <a:bodyPr>
            <a:normAutofit fontScale="90000"/>
          </a:bodyPr>
          <a:lstStyle/>
          <a:p>
            <a:pPr algn="ctr"/>
            <a:r>
              <a:rPr lang="en-US" sz="11500" b="1" dirty="0">
                <a:solidFill>
                  <a:srgbClr val="C00000"/>
                </a:solidFill>
              </a:rPr>
              <a:t>Listening</a:t>
            </a:r>
          </a:p>
        </p:txBody>
      </p:sp>
      <p:pic>
        <p:nvPicPr>
          <p:cNvPr id="4" name="Picture 8" descr="listening"/>
          <p:cNvPicPr>
            <a:picLocks noGrp="1" noChangeAspect="1" noChangeArrowheads="1"/>
          </p:cNvPicPr>
          <p:nvPr>
            <p:ph idx="1"/>
          </p:nvPr>
        </p:nvPicPr>
        <p:blipFill>
          <a:blip r:embed="rId2" cstate="print"/>
          <a:srcRect/>
          <a:stretch>
            <a:fillRect/>
          </a:stretch>
        </p:blipFill>
        <p:spPr>
          <a:xfrm rot="20650978">
            <a:off x="4261193" y="1925582"/>
            <a:ext cx="4066454" cy="4057922"/>
          </a:xfrm>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130" y="152400"/>
            <a:ext cx="5852161" cy="990600"/>
          </a:xfrm>
        </p:spPr>
        <p:txBody>
          <a:bodyPr>
            <a:normAutofit/>
          </a:bodyPr>
          <a:lstStyle/>
          <a:p>
            <a:r>
              <a:rPr lang="en-US" sz="4400" b="1" dirty="0">
                <a:solidFill>
                  <a:srgbClr val="C00000"/>
                </a:solidFill>
              </a:rPr>
              <a:t>Objectives</a:t>
            </a:r>
          </a:p>
        </p:txBody>
      </p:sp>
      <p:sp>
        <p:nvSpPr>
          <p:cNvPr id="3" name="Content Placeholder 2"/>
          <p:cNvSpPr>
            <a:spLocks noGrp="1"/>
          </p:cNvSpPr>
          <p:nvPr>
            <p:ph idx="1"/>
          </p:nvPr>
        </p:nvSpPr>
        <p:spPr>
          <a:xfrm>
            <a:off x="849085" y="1584961"/>
            <a:ext cx="8752114" cy="3992879"/>
          </a:xfrm>
        </p:spPr>
        <p:txBody>
          <a:bodyPr>
            <a:normAutofit/>
          </a:bodyPr>
          <a:lstStyle/>
          <a:p>
            <a:pPr lvl="1">
              <a:lnSpc>
                <a:spcPct val="80000"/>
              </a:lnSpc>
            </a:pPr>
            <a:r>
              <a:rPr lang="en-US" sz="3600" b="1" dirty="0">
                <a:solidFill>
                  <a:schemeClr val="tx1"/>
                </a:solidFill>
                <a:latin typeface="Times New Roman" pitchFamily="18" charset="0"/>
                <a:cs typeface="Times New Roman" pitchFamily="18" charset="0"/>
              </a:rPr>
              <a:t>Study about listening</a:t>
            </a:r>
          </a:p>
          <a:p>
            <a:pPr lvl="1">
              <a:lnSpc>
                <a:spcPct val="80000"/>
              </a:lnSpc>
            </a:pPr>
            <a:r>
              <a:rPr lang="en-US" sz="3600" b="1" dirty="0">
                <a:solidFill>
                  <a:schemeClr val="tx1"/>
                </a:solidFill>
                <a:latin typeface="Times New Roman" pitchFamily="18" charset="0"/>
                <a:cs typeface="Times New Roman" pitchFamily="18" charset="0"/>
              </a:rPr>
              <a:t>Types of listening</a:t>
            </a:r>
          </a:p>
          <a:p>
            <a:pPr lvl="1">
              <a:lnSpc>
                <a:spcPct val="80000"/>
              </a:lnSpc>
            </a:pPr>
            <a:r>
              <a:rPr lang="en-US" sz="3600" b="1" dirty="0">
                <a:solidFill>
                  <a:schemeClr val="tx1"/>
                </a:solidFill>
                <a:latin typeface="Times New Roman" pitchFamily="18" charset="0"/>
                <a:cs typeface="Times New Roman" pitchFamily="18" charset="0"/>
              </a:rPr>
              <a:t>Process involved in listening</a:t>
            </a:r>
          </a:p>
          <a:p>
            <a:pPr lvl="1">
              <a:lnSpc>
                <a:spcPct val="80000"/>
              </a:lnSpc>
            </a:pPr>
            <a:r>
              <a:rPr lang="en-US" sz="3600" b="1" dirty="0">
                <a:solidFill>
                  <a:schemeClr val="tx1"/>
                </a:solidFill>
                <a:latin typeface="Times New Roman" pitchFamily="18" charset="0"/>
                <a:cs typeface="Times New Roman" pitchFamily="18" charset="0"/>
              </a:rPr>
              <a:t>Deterrents to listening process </a:t>
            </a:r>
          </a:p>
          <a:p>
            <a:pPr lvl="1">
              <a:lnSpc>
                <a:spcPct val="80000"/>
              </a:lnSpc>
            </a:pPr>
            <a:r>
              <a:rPr lang="en-US" sz="3600" b="1" dirty="0">
                <a:solidFill>
                  <a:schemeClr val="tx1"/>
                </a:solidFill>
                <a:latin typeface="Times New Roman" pitchFamily="18" charset="0"/>
                <a:cs typeface="Times New Roman" pitchFamily="18" charset="0"/>
              </a:rPr>
              <a:t>Benefits of listening process</a:t>
            </a:r>
          </a:p>
          <a:p>
            <a:pPr lvl="1">
              <a:lnSpc>
                <a:spcPct val="80000"/>
              </a:lnSpc>
            </a:pPr>
            <a:r>
              <a:rPr lang="en-US" sz="3600" b="1" dirty="0">
                <a:solidFill>
                  <a:schemeClr val="tx1"/>
                </a:solidFill>
                <a:latin typeface="Times New Roman" pitchFamily="18" charset="0"/>
                <a:cs typeface="Times New Roman" pitchFamily="18" charset="0"/>
              </a:rPr>
              <a:t>Essentials of good listening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753929"/>
          </a:xfrm>
        </p:spPr>
        <p:txBody>
          <a:bodyPr/>
          <a:lstStyle/>
          <a:p>
            <a:r>
              <a:rPr lang="en-US" b="1" dirty="0">
                <a:solidFill>
                  <a:schemeClr val="tx1"/>
                </a:solidFill>
                <a:latin typeface="Arial" panose="020B0604020202020204" pitchFamily="34" charset="0"/>
                <a:cs typeface="Arial" panose="020B0604020202020204" pitchFamily="34" charset="0"/>
              </a:rPr>
              <a:t>Nature of Business Communication</a:t>
            </a:r>
            <a:endParaRPr lang="en-GB"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589212" y="1378039"/>
            <a:ext cx="8915400" cy="5087155"/>
          </a:xfrm>
        </p:spPr>
        <p:txBody>
          <a:bodyPr>
            <a:normAutofit/>
          </a:bodyPr>
          <a:lstStyle/>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rPr>
              <a:t>Communication is a two-way process. Information not only has to be sent but also received and understood. Feedback is an essential part of communication.</a:t>
            </a:r>
          </a:p>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rPr>
              <a:t>Communication is an ongoing process. It is essential for human activity to exist.</a:t>
            </a:r>
          </a:p>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rPr>
              <a:t>Communication is essential in all types of </a:t>
            </a:r>
            <a:r>
              <a:rPr lang="en-US" sz="2400" dirty="0" err="1">
                <a:solidFill>
                  <a:schemeClr val="tx1"/>
                </a:solidFill>
                <a:latin typeface="Arial" panose="020B0604020202020204" pitchFamily="34" charset="0"/>
                <a:cs typeface="Arial" panose="020B0604020202020204" pitchFamily="34" charset="0"/>
              </a:rPr>
              <a:t>organisations</a:t>
            </a:r>
            <a:r>
              <a:rPr lang="en-US" sz="2400" dirty="0">
                <a:solidFill>
                  <a:schemeClr val="tx1"/>
                </a:solidFill>
                <a:latin typeface="Arial" panose="020B0604020202020204" pitchFamily="34" charset="0"/>
                <a:cs typeface="Arial" panose="020B0604020202020204" pitchFamily="34" charset="0"/>
              </a:rPr>
              <a:t> and at all levels of management.</a:t>
            </a:r>
          </a:p>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rPr>
              <a:t>The Basic purpose of communication is to create mutual understanding by giving/seeking information, persuading/influencing others and generation response.</a:t>
            </a:r>
          </a:p>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rPr>
              <a:t>Communication is more than words. It consists not only of facts but ideas and emotions also. </a:t>
            </a:r>
          </a:p>
          <a:p>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0599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8" y="152400"/>
            <a:ext cx="10029371" cy="990600"/>
          </a:xfrm>
        </p:spPr>
        <p:txBody>
          <a:bodyPr>
            <a:normAutofit/>
          </a:bodyPr>
          <a:lstStyle/>
          <a:p>
            <a:r>
              <a:rPr lang="en-US" sz="4400" b="1" dirty="0">
                <a:solidFill>
                  <a:srgbClr val="C00000"/>
                </a:solidFill>
                <a:cs typeface="Times New Roman" pitchFamily="18" charset="0"/>
              </a:rPr>
              <a:t>What is listening?</a:t>
            </a:r>
            <a:endParaRPr lang="en-US" sz="4400" b="1" dirty="0">
              <a:solidFill>
                <a:srgbClr val="C00000"/>
              </a:solidFill>
            </a:endParaRPr>
          </a:p>
        </p:txBody>
      </p:sp>
      <p:sp>
        <p:nvSpPr>
          <p:cNvPr id="3" name="Content Placeholder 2"/>
          <p:cNvSpPr>
            <a:spLocks noGrp="1"/>
          </p:cNvSpPr>
          <p:nvPr>
            <p:ph idx="1"/>
          </p:nvPr>
        </p:nvSpPr>
        <p:spPr>
          <a:xfrm>
            <a:off x="203200" y="1219201"/>
            <a:ext cx="4876800" cy="5486401"/>
          </a:xfrm>
        </p:spPr>
        <p:txBody>
          <a:bodyPr>
            <a:normAutofit/>
          </a:bodyPr>
          <a:lstStyle/>
          <a:p>
            <a:pPr>
              <a:lnSpc>
                <a:spcPct val="80000"/>
              </a:lnSpc>
            </a:pPr>
            <a:r>
              <a:rPr lang="en-US" sz="4000" dirty="0">
                <a:latin typeface="Times New Roman" pitchFamily="18" charset="0"/>
                <a:cs typeface="Times New Roman" pitchFamily="18" charset="0"/>
              </a:rPr>
              <a:t> </a:t>
            </a:r>
            <a:r>
              <a:rPr lang="en-US" sz="4000" b="1" dirty="0">
                <a:solidFill>
                  <a:schemeClr val="tx1"/>
                </a:solidFill>
                <a:latin typeface="Times New Roman" pitchFamily="18" charset="0"/>
                <a:cs typeface="Times New Roman" pitchFamily="18" charset="0"/>
              </a:rPr>
              <a:t>L</a:t>
            </a:r>
            <a:r>
              <a:rPr lang="en-US" sz="2800" b="1" dirty="0">
                <a:solidFill>
                  <a:schemeClr val="tx1"/>
                </a:solidFill>
                <a:latin typeface="Times New Roman" pitchFamily="18" charset="0"/>
                <a:cs typeface="Times New Roman" pitchFamily="18" charset="0"/>
              </a:rPr>
              <a:t>ook</a:t>
            </a:r>
          </a:p>
          <a:p>
            <a:pPr>
              <a:lnSpc>
                <a:spcPct val="80000"/>
              </a:lnSpc>
            </a:pPr>
            <a:r>
              <a:rPr lang="en-US" sz="3600" b="1" dirty="0">
                <a:solidFill>
                  <a:schemeClr val="tx1"/>
                </a:solidFill>
                <a:latin typeface="Times New Roman" pitchFamily="18" charset="0"/>
                <a:cs typeface="Times New Roman" pitchFamily="18" charset="0"/>
              </a:rPr>
              <a:t>  I</a:t>
            </a:r>
            <a:r>
              <a:rPr lang="en-US" sz="2800" b="1" dirty="0">
                <a:solidFill>
                  <a:schemeClr val="tx1"/>
                </a:solidFill>
                <a:latin typeface="Times New Roman" pitchFamily="18" charset="0"/>
                <a:cs typeface="Times New Roman" pitchFamily="18" charset="0"/>
              </a:rPr>
              <a:t>dentify</a:t>
            </a:r>
          </a:p>
          <a:p>
            <a:pPr>
              <a:lnSpc>
                <a:spcPct val="80000"/>
              </a:lnSpc>
            </a:pPr>
            <a:r>
              <a:rPr lang="en-US" sz="3600" b="1" dirty="0">
                <a:solidFill>
                  <a:schemeClr val="tx1"/>
                </a:solidFill>
                <a:latin typeface="Times New Roman" pitchFamily="18" charset="0"/>
                <a:cs typeface="Times New Roman" pitchFamily="18" charset="0"/>
              </a:rPr>
              <a:t>  S</a:t>
            </a:r>
            <a:r>
              <a:rPr lang="en-US" sz="2800" b="1" dirty="0">
                <a:solidFill>
                  <a:schemeClr val="tx1"/>
                </a:solidFill>
                <a:latin typeface="Times New Roman" pitchFamily="18" charset="0"/>
                <a:cs typeface="Times New Roman" pitchFamily="18" charset="0"/>
              </a:rPr>
              <a:t>et-Up</a:t>
            </a:r>
          </a:p>
          <a:p>
            <a:pPr>
              <a:lnSpc>
                <a:spcPct val="80000"/>
              </a:lnSpc>
            </a:pPr>
            <a:r>
              <a:rPr lang="en-US" sz="3600" b="1" dirty="0">
                <a:solidFill>
                  <a:schemeClr val="tx1"/>
                </a:solidFill>
                <a:latin typeface="Times New Roman" pitchFamily="18" charset="0"/>
                <a:cs typeface="Times New Roman" pitchFamily="18" charset="0"/>
              </a:rPr>
              <a:t>  T</a:t>
            </a:r>
            <a:r>
              <a:rPr lang="en-US" sz="2800" b="1" dirty="0">
                <a:solidFill>
                  <a:schemeClr val="tx1"/>
                </a:solidFill>
                <a:latin typeface="Times New Roman" pitchFamily="18" charset="0"/>
                <a:cs typeface="Times New Roman" pitchFamily="18" charset="0"/>
              </a:rPr>
              <a:t>une in</a:t>
            </a:r>
          </a:p>
          <a:p>
            <a:pPr>
              <a:lnSpc>
                <a:spcPct val="80000"/>
              </a:lnSpc>
            </a:pPr>
            <a:r>
              <a:rPr lang="en-US" sz="3600" b="1" dirty="0">
                <a:solidFill>
                  <a:schemeClr val="tx1"/>
                </a:solidFill>
                <a:latin typeface="Times New Roman" pitchFamily="18" charset="0"/>
                <a:cs typeface="Times New Roman" pitchFamily="18" charset="0"/>
              </a:rPr>
              <a:t>  E</a:t>
            </a:r>
            <a:r>
              <a:rPr lang="en-US" sz="2800" b="1" dirty="0">
                <a:solidFill>
                  <a:schemeClr val="tx1"/>
                </a:solidFill>
                <a:latin typeface="Times New Roman" pitchFamily="18" charset="0"/>
                <a:cs typeface="Times New Roman" pitchFamily="18" charset="0"/>
              </a:rPr>
              <a:t>xamine</a:t>
            </a:r>
          </a:p>
          <a:p>
            <a:pPr>
              <a:lnSpc>
                <a:spcPct val="80000"/>
              </a:lnSpc>
            </a:pPr>
            <a:r>
              <a:rPr lang="en-US" sz="4000" b="1" dirty="0">
                <a:solidFill>
                  <a:schemeClr val="tx1"/>
                </a:solidFill>
                <a:latin typeface="Times New Roman" pitchFamily="18" charset="0"/>
                <a:cs typeface="Times New Roman" pitchFamily="18" charset="0"/>
              </a:rPr>
              <a:t>  N</a:t>
            </a:r>
            <a:r>
              <a:rPr lang="en-US" sz="2800" b="1" dirty="0">
                <a:solidFill>
                  <a:schemeClr val="tx1"/>
                </a:solidFill>
                <a:latin typeface="Times New Roman" pitchFamily="18" charset="0"/>
                <a:cs typeface="Times New Roman" pitchFamily="18" charset="0"/>
              </a:rPr>
              <a:t>ote</a:t>
            </a:r>
          </a:p>
        </p:txBody>
      </p:sp>
      <p:pic>
        <p:nvPicPr>
          <p:cNvPr id="4" name="Picture 7" descr="improve-listening-skills[1]"/>
          <p:cNvPicPr>
            <a:picLocks noChangeAspect="1" noChangeArrowheads="1"/>
          </p:cNvPicPr>
          <p:nvPr/>
        </p:nvPicPr>
        <p:blipFill>
          <a:blip r:embed="rId2" cstate="print"/>
          <a:srcRect/>
          <a:stretch>
            <a:fillRect/>
          </a:stretch>
        </p:blipFill>
        <p:spPr>
          <a:xfrm rot="21161522">
            <a:off x="5482228" y="1651860"/>
            <a:ext cx="5185833" cy="4697677"/>
          </a:xfrm>
          <a:prstGeom prst="rect">
            <a:avLst/>
          </a:prstGeom>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990600"/>
          </a:xfrm>
        </p:spPr>
        <p:txBody>
          <a:bodyPr>
            <a:normAutofit/>
          </a:bodyPr>
          <a:lstStyle/>
          <a:p>
            <a:r>
              <a:rPr lang="en-US" sz="4400" b="1" dirty="0">
                <a:solidFill>
                  <a:srgbClr val="C00000"/>
                </a:solidFill>
                <a:cs typeface="Times New Roman" pitchFamily="18" charset="0"/>
              </a:rPr>
              <a:t>Facts About Listening</a:t>
            </a:r>
            <a:endParaRPr lang="en-US" sz="4400" b="1" dirty="0">
              <a:solidFill>
                <a:srgbClr val="C00000"/>
              </a:solidFill>
            </a:endParaRPr>
          </a:p>
        </p:txBody>
      </p:sp>
      <p:sp>
        <p:nvSpPr>
          <p:cNvPr id="3" name="Content Placeholder 2"/>
          <p:cNvSpPr>
            <a:spLocks noGrp="1"/>
          </p:cNvSpPr>
          <p:nvPr>
            <p:ph idx="1"/>
          </p:nvPr>
        </p:nvSpPr>
        <p:spPr>
          <a:xfrm>
            <a:off x="203200" y="1219201"/>
            <a:ext cx="11887200" cy="5486401"/>
          </a:xfrm>
        </p:spPr>
        <p:txBody>
          <a:bodyPr>
            <a:normAutofit/>
          </a:bodyPr>
          <a:lstStyle/>
          <a:p>
            <a:pPr>
              <a:lnSpc>
                <a:spcPct val="90000"/>
              </a:lnSpc>
              <a:buFont typeface="Wingdings" pitchFamily="2" charset="2"/>
              <a:buChar char="Ø"/>
            </a:pPr>
            <a:r>
              <a:rPr lang="en-US" sz="2800" b="1" dirty="0">
                <a:solidFill>
                  <a:schemeClr val="tx1"/>
                </a:solidFill>
                <a:latin typeface="Times New Roman" pitchFamily="18" charset="0"/>
                <a:cs typeface="Times New Roman" pitchFamily="18" charset="0"/>
              </a:rPr>
              <a:t>10%  WORDS</a:t>
            </a:r>
          </a:p>
          <a:p>
            <a:pPr>
              <a:lnSpc>
                <a:spcPct val="90000"/>
              </a:lnSpc>
              <a:buFont typeface="Wingdings" pitchFamily="2" charset="2"/>
              <a:buNone/>
            </a:pPr>
            <a:endParaRPr lang="en-US" sz="2800" b="1" dirty="0">
              <a:solidFill>
                <a:schemeClr val="tx1"/>
              </a:solidFill>
              <a:latin typeface="Times New Roman" pitchFamily="18" charset="0"/>
              <a:cs typeface="Times New Roman" pitchFamily="18" charset="0"/>
            </a:endParaRPr>
          </a:p>
          <a:p>
            <a:pPr>
              <a:lnSpc>
                <a:spcPct val="90000"/>
              </a:lnSpc>
              <a:buFont typeface="Wingdings" pitchFamily="2" charset="2"/>
              <a:buChar char="Ø"/>
            </a:pPr>
            <a:r>
              <a:rPr lang="en-US" sz="2800" b="1" dirty="0">
                <a:solidFill>
                  <a:schemeClr val="tx1"/>
                </a:solidFill>
                <a:latin typeface="Times New Roman" pitchFamily="18" charset="0"/>
                <a:cs typeface="Times New Roman" pitchFamily="18" charset="0"/>
              </a:rPr>
              <a:t>55%  BODY LANGUAGE </a:t>
            </a:r>
          </a:p>
          <a:p>
            <a:pPr>
              <a:lnSpc>
                <a:spcPct val="90000"/>
              </a:lnSpc>
              <a:buFont typeface="Wingdings" pitchFamily="2" charset="2"/>
              <a:buNone/>
            </a:pPr>
            <a:endParaRPr lang="en-US" sz="2800" b="1" dirty="0">
              <a:solidFill>
                <a:schemeClr val="tx1"/>
              </a:solidFill>
              <a:latin typeface="Times New Roman" pitchFamily="18" charset="0"/>
              <a:cs typeface="Times New Roman" pitchFamily="18" charset="0"/>
            </a:endParaRPr>
          </a:p>
          <a:p>
            <a:pPr>
              <a:lnSpc>
                <a:spcPct val="90000"/>
              </a:lnSpc>
              <a:buFont typeface="Wingdings" pitchFamily="2" charset="2"/>
              <a:buChar char="Ø"/>
            </a:pPr>
            <a:r>
              <a:rPr lang="en-US" sz="2800" b="1" dirty="0">
                <a:solidFill>
                  <a:schemeClr val="tx1"/>
                </a:solidFill>
                <a:latin typeface="Times New Roman" pitchFamily="18" charset="0"/>
                <a:cs typeface="Times New Roman" pitchFamily="18" charset="0"/>
              </a:rPr>
              <a:t>35%  TONE OF VOICE</a:t>
            </a:r>
          </a:p>
          <a:p>
            <a:pPr>
              <a:lnSpc>
                <a:spcPct val="90000"/>
              </a:lnSpc>
              <a:buFont typeface="Wingdings" pitchFamily="2" charset="2"/>
              <a:buChar char="Ø"/>
            </a:pPr>
            <a:endParaRPr lang="en-US" sz="2800" b="1" dirty="0">
              <a:solidFill>
                <a:schemeClr val="tx1"/>
              </a:solidFill>
              <a:latin typeface="Times New Roman" pitchFamily="18" charset="0"/>
              <a:cs typeface="Times New Roman" pitchFamily="18" charset="0"/>
            </a:endParaRPr>
          </a:p>
          <a:p>
            <a:pPr>
              <a:lnSpc>
                <a:spcPct val="90000"/>
              </a:lnSpc>
              <a:buFont typeface="Wingdings" pitchFamily="2" charset="2"/>
              <a:buChar char="Ø"/>
            </a:pPr>
            <a:r>
              <a:rPr lang="en-US" sz="2800" b="1" dirty="0">
                <a:solidFill>
                  <a:schemeClr val="tx1"/>
                </a:solidFill>
                <a:latin typeface="Times New Roman" pitchFamily="18" charset="0"/>
                <a:cs typeface="Times New Roman" pitchFamily="18" charset="0"/>
              </a:rPr>
              <a:t>10 %  IS CONTENT ; 90%  IS INTENT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990600"/>
          </a:xfrm>
        </p:spPr>
        <p:txBody>
          <a:bodyPr>
            <a:normAutofit/>
          </a:bodyPr>
          <a:lstStyle/>
          <a:p>
            <a:r>
              <a:rPr lang="en-US" sz="4400" b="1" dirty="0">
                <a:solidFill>
                  <a:srgbClr val="C00000"/>
                </a:solidFill>
              </a:rPr>
              <a:t>Importance of effective listening</a:t>
            </a:r>
          </a:p>
        </p:txBody>
      </p:sp>
      <p:sp>
        <p:nvSpPr>
          <p:cNvPr id="3" name="Content Placeholder 2"/>
          <p:cNvSpPr>
            <a:spLocks noGrp="1"/>
          </p:cNvSpPr>
          <p:nvPr>
            <p:ph idx="1"/>
          </p:nvPr>
        </p:nvSpPr>
        <p:spPr>
          <a:xfrm>
            <a:off x="203200" y="1219201"/>
            <a:ext cx="11887200" cy="5486401"/>
          </a:xfrm>
        </p:spPr>
        <p:txBody>
          <a:bodyPr>
            <a:normAutofit/>
          </a:bodyPr>
          <a:lstStyle/>
          <a:p>
            <a:r>
              <a:rPr lang="en-US" sz="2600" b="1" dirty="0">
                <a:solidFill>
                  <a:schemeClr val="tx1"/>
                </a:solidFill>
              </a:rPr>
              <a:t>Better work environment</a:t>
            </a:r>
          </a:p>
          <a:p>
            <a:r>
              <a:rPr lang="en-US" sz="2600" b="1" dirty="0">
                <a:solidFill>
                  <a:schemeClr val="tx1"/>
                </a:solidFill>
              </a:rPr>
              <a:t>Effective problem solving</a:t>
            </a:r>
          </a:p>
          <a:p>
            <a:r>
              <a:rPr lang="en-US" sz="2600" b="1" dirty="0">
                <a:solidFill>
                  <a:schemeClr val="tx1"/>
                </a:solidFill>
              </a:rPr>
              <a:t>Time saving</a:t>
            </a:r>
          </a:p>
          <a:p>
            <a:r>
              <a:rPr lang="en-US" sz="2600" b="1" dirty="0">
                <a:solidFill>
                  <a:schemeClr val="tx1"/>
                </a:solidFill>
              </a:rPr>
              <a:t>Reduction in Hostilities</a:t>
            </a:r>
          </a:p>
          <a:p>
            <a:r>
              <a:rPr lang="en-US" sz="2600" b="1" dirty="0">
                <a:solidFill>
                  <a:schemeClr val="tx1"/>
                </a:solidFill>
              </a:rPr>
              <a:t>Industrial harmony</a:t>
            </a:r>
          </a:p>
          <a:p>
            <a:r>
              <a:rPr lang="en-US" sz="2600" b="1" dirty="0">
                <a:solidFill>
                  <a:schemeClr val="tx1"/>
                </a:solidFill>
              </a:rPr>
              <a:t>Higher earnings</a:t>
            </a:r>
          </a:p>
          <a:p>
            <a:r>
              <a:rPr lang="en-US" sz="2600" b="1" dirty="0">
                <a:solidFill>
                  <a:schemeClr val="tx1"/>
                </a:solidFill>
              </a:rPr>
              <a:t>Customer satisfaction</a:t>
            </a:r>
          </a:p>
          <a:p>
            <a:r>
              <a:rPr lang="en-US" sz="2600" b="1" dirty="0">
                <a:solidFill>
                  <a:schemeClr val="tx1"/>
                </a:solidFill>
              </a:rPr>
              <a:t>Employees training</a:t>
            </a:r>
          </a:p>
          <a:p>
            <a:r>
              <a:rPr lang="en-US" sz="2600" b="1" dirty="0">
                <a:solidFill>
                  <a:schemeClr val="tx1"/>
                </a:solidFill>
              </a:rPr>
              <a:t>Public Relations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7213600" cy="990600"/>
          </a:xfrm>
        </p:spPr>
        <p:txBody>
          <a:bodyPr>
            <a:normAutofit/>
          </a:bodyPr>
          <a:lstStyle/>
          <a:p>
            <a:r>
              <a:rPr lang="en-US" sz="4400" b="1" dirty="0">
                <a:solidFill>
                  <a:srgbClr val="C00000"/>
                </a:solidFill>
                <a:cs typeface="Times New Roman" pitchFamily="18" charset="0"/>
              </a:rPr>
              <a:t>Listening Process</a:t>
            </a:r>
            <a:endParaRPr lang="en-US" sz="4400" b="1" dirty="0">
              <a:solidFill>
                <a:srgbClr val="C00000"/>
              </a:solidFill>
            </a:endParaRPr>
          </a:p>
        </p:txBody>
      </p:sp>
      <p:grpSp>
        <p:nvGrpSpPr>
          <p:cNvPr id="3" name="Content Placeholder 1025"/>
          <p:cNvGrpSpPr>
            <a:grpSpLocks noChangeAspect="1"/>
          </p:cNvGrpSpPr>
          <p:nvPr/>
        </p:nvGrpSpPr>
        <p:grpSpPr bwMode="auto">
          <a:xfrm>
            <a:off x="1930400" y="1371601"/>
            <a:ext cx="6400800" cy="4683889"/>
            <a:chOff x="1486" y="816"/>
            <a:chExt cx="2789" cy="2747"/>
          </a:xfrm>
        </p:grpSpPr>
        <p:sp>
          <p:nvSpPr>
            <p:cNvPr id="4" name="_s1028"/>
            <p:cNvSpPr>
              <a:spLocks noChangeArrowheads="1" noTextEdit="1"/>
            </p:cNvSpPr>
            <p:nvPr/>
          </p:nvSpPr>
          <p:spPr bwMode="auto">
            <a:xfrm>
              <a:off x="1584" y="816"/>
              <a:ext cx="2592" cy="2592"/>
            </a:xfrm>
            <a:custGeom>
              <a:avLst/>
              <a:gdLst>
                <a:gd name="G0" fmla="+- 8640 0 0"/>
                <a:gd name="G1" fmla="+- 16515072 0 0"/>
                <a:gd name="G2" fmla="+- 0 0 16515072"/>
                <a:gd name="T0" fmla="*/ 0 256 1"/>
                <a:gd name="T1" fmla="*/ 180 256 1"/>
                <a:gd name="G3" fmla="+- 16515072 T0 T1"/>
                <a:gd name="T2" fmla="*/ 0 256 1"/>
                <a:gd name="T3" fmla="*/ 90 256 1"/>
                <a:gd name="G4" fmla="+- 16515072 T2 T3"/>
                <a:gd name="G5" fmla="*/ G4 2 1"/>
                <a:gd name="T4" fmla="*/ 90 256 1"/>
                <a:gd name="T5" fmla="*/ 0 256 1"/>
                <a:gd name="G6" fmla="+- 16515072 T4 T5"/>
                <a:gd name="G7" fmla="*/ G6 2 1"/>
                <a:gd name="G8" fmla="abs 1651507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40"/>
                <a:gd name="G18" fmla="*/ 8640 1 2"/>
                <a:gd name="G19" fmla="+- G18 5400 0"/>
                <a:gd name="G20" fmla="cos G19 16515072"/>
                <a:gd name="G21" fmla="sin G19 16515072"/>
                <a:gd name="G22" fmla="+- G20 10800 0"/>
                <a:gd name="G23" fmla="+- G21 10800 0"/>
                <a:gd name="G24" fmla="+- 10800 0 G20"/>
                <a:gd name="G25" fmla="+- 8640 10800 0"/>
                <a:gd name="G26" fmla="?: G9 G17 G25"/>
                <a:gd name="G27" fmla="?: G9 0 21600"/>
                <a:gd name="G28" fmla="cos 10800 16515072"/>
                <a:gd name="G29" fmla="sin 10800 16515072"/>
                <a:gd name="G30" fmla="sin 8640 16515072"/>
                <a:gd name="G31" fmla="+- G28 10800 0"/>
                <a:gd name="G32" fmla="+- G29 10800 0"/>
                <a:gd name="G33" fmla="+- G30 10800 0"/>
                <a:gd name="G34" fmla="?: G4 0 G31"/>
                <a:gd name="G35" fmla="?: 16515072 G34 0"/>
                <a:gd name="G36" fmla="?: G6 G35 G31"/>
                <a:gd name="G37" fmla="+- 21600 0 G36"/>
                <a:gd name="G38" fmla="?: G4 0 G33"/>
                <a:gd name="G39" fmla="?: 16515072 G38 G32"/>
                <a:gd name="G40" fmla="?: G6 G39 0"/>
                <a:gd name="G41" fmla="?: G4 G32 21600"/>
                <a:gd name="G42" fmla="?: G6 G41 G33"/>
                <a:gd name="T12" fmla="*/ 10800 w 21600"/>
                <a:gd name="T13" fmla="*/ 0 h 21600"/>
                <a:gd name="T14" fmla="*/ 7796 w 21600"/>
                <a:gd name="T15" fmla="*/ 1555 h 21600"/>
                <a:gd name="T16" fmla="*/ 10800 w 21600"/>
                <a:gd name="T17" fmla="*/ 2160 h 21600"/>
                <a:gd name="T18" fmla="*/ 13804 w 21600"/>
                <a:gd name="T19" fmla="*/ 155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30" y="2582"/>
                  </a:moveTo>
                  <a:cubicBezTo>
                    <a:pt x="8992" y="2302"/>
                    <a:pt x="9893" y="2160"/>
                    <a:pt x="10799" y="2160"/>
                  </a:cubicBezTo>
                  <a:cubicBezTo>
                    <a:pt x="11706" y="2160"/>
                    <a:pt x="12607" y="2302"/>
                    <a:pt x="13469" y="2582"/>
                  </a:cubicBezTo>
                  <a:lnTo>
                    <a:pt x="14137" y="528"/>
                  </a:lnTo>
                  <a:cubicBezTo>
                    <a:pt x="13059" y="178"/>
                    <a:pt x="11933" y="0"/>
                    <a:pt x="10800" y="0"/>
                  </a:cubicBezTo>
                  <a:cubicBezTo>
                    <a:pt x="9666" y="0"/>
                    <a:pt x="8540" y="178"/>
                    <a:pt x="7462" y="528"/>
                  </a:cubicBezTo>
                  <a:close/>
                </a:path>
              </a:pathLst>
            </a:custGeom>
            <a:solidFill>
              <a:srgbClr val="00FFFF"/>
            </a:solidFill>
            <a:ln w="9525">
              <a:solidFill>
                <a:srgbClr val="333399"/>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5" name="_s1029"/>
            <p:cNvSpPr>
              <a:spLocks noChangeArrowheads="1" noTextEdit="1"/>
            </p:cNvSpPr>
            <p:nvPr/>
          </p:nvSpPr>
          <p:spPr bwMode="auto">
            <a:xfrm rot="4320000">
              <a:off x="1584" y="816"/>
              <a:ext cx="2592" cy="2592"/>
            </a:xfrm>
            <a:custGeom>
              <a:avLst/>
              <a:gdLst>
                <a:gd name="G0" fmla="+- 8640 0 0"/>
                <a:gd name="G1" fmla="+- 16515072 0 0"/>
                <a:gd name="G2" fmla="+- 0 0 16515072"/>
                <a:gd name="T0" fmla="*/ 0 256 1"/>
                <a:gd name="T1" fmla="*/ 180 256 1"/>
                <a:gd name="G3" fmla="+- 16515072 T0 T1"/>
                <a:gd name="T2" fmla="*/ 0 256 1"/>
                <a:gd name="T3" fmla="*/ 90 256 1"/>
                <a:gd name="G4" fmla="+- 16515072 T2 T3"/>
                <a:gd name="G5" fmla="*/ G4 2 1"/>
                <a:gd name="T4" fmla="*/ 90 256 1"/>
                <a:gd name="T5" fmla="*/ 0 256 1"/>
                <a:gd name="G6" fmla="+- 16515072 T4 T5"/>
                <a:gd name="G7" fmla="*/ G6 2 1"/>
                <a:gd name="G8" fmla="abs 1651507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40"/>
                <a:gd name="G18" fmla="*/ 8640 1 2"/>
                <a:gd name="G19" fmla="+- G18 5400 0"/>
                <a:gd name="G20" fmla="cos G19 16515072"/>
                <a:gd name="G21" fmla="sin G19 16515072"/>
                <a:gd name="G22" fmla="+- G20 10800 0"/>
                <a:gd name="G23" fmla="+- G21 10800 0"/>
                <a:gd name="G24" fmla="+- 10800 0 G20"/>
                <a:gd name="G25" fmla="+- 8640 10800 0"/>
                <a:gd name="G26" fmla="?: G9 G17 G25"/>
                <a:gd name="G27" fmla="?: G9 0 21600"/>
                <a:gd name="G28" fmla="cos 10800 16515072"/>
                <a:gd name="G29" fmla="sin 10800 16515072"/>
                <a:gd name="G30" fmla="sin 8640 16515072"/>
                <a:gd name="G31" fmla="+- G28 10800 0"/>
                <a:gd name="G32" fmla="+- G29 10800 0"/>
                <a:gd name="G33" fmla="+- G30 10800 0"/>
                <a:gd name="G34" fmla="?: G4 0 G31"/>
                <a:gd name="G35" fmla="?: 16515072 G34 0"/>
                <a:gd name="G36" fmla="?: G6 G35 G31"/>
                <a:gd name="G37" fmla="+- 21600 0 G36"/>
                <a:gd name="G38" fmla="?: G4 0 G33"/>
                <a:gd name="G39" fmla="?: 16515072 G38 G32"/>
                <a:gd name="G40" fmla="?: G6 G39 0"/>
                <a:gd name="G41" fmla="?: G4 G32 21600"/>
                <a:gd name="G42" fmla="?: G6 G41 G33"/>
                <a:gd name="T12" fmla="*/ 10800 w 21600"/>
                <a:gd name="T13" fmla="*/ 0 h 21600"/>
                <a:gd name="T14" fmla="*/ 7796 w 21600"/>
                <a:gd name="T15" fmla="*/ 1555 h 21600"/>
                <a:gd name="T16" fmla="*/ 10800 w 21600"/>
                <a:gd name="T17" fmla="*/ 2160 h 21600"/>
                <a:gd name="T18" fmla="*/ 13804 w 21600"/>
                <a:gd name="T19" fmla="*/ 155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30" y="2582"/>
                  </a:moveTo>
                  <a:cubicBezTo>
                    <a:pt x="8992" y="2302"/>
                    <a:pt x="9893" y="2160"/>
                    <a:pt x="10799" y="2160"/>
                  </a:cubicBezTo>
                  <a:cubicBezTo>
                    <a:pt x="11706" y="2160"/>
                    <a:pt x="12607" y="2302"/>
                    <a:pt x="13469" y="2582"/>
                  </a:cubicBezTo>
                  <a:lnTo>
                    <a:pt x="14137" y="528"/>
                  </a:lnTo>
                  <a:cubicBezTo>
                    <a:pt x="13059" y="178"/>
                    <a:pt x="11933" y="0"/>
                    <a:pt x="10800" y="0"/>
                  </a:cubicBezTo>
                  <a:cubicBezTo>
                    <a:pt x="9666" y="0"/>
                    <a:pt x="8540" y="178"/>
                    <a:pt x="7462" y="528"/>
                  </a:cubicBezTo>
                  <a:close/>
                </a:path>
              </a:pathLst>
            </a:custGeom>
            <a:solidFill>
              <a:srgbClr val="00FFFF"/>
            </a:solidFill>
            <a:ln w="9525">
              <a:solidFill>
                <a:srgbClr val="0000FF"/>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6" name="_s1030"/>
            <p:cNvSpPr>
              <a:spLocks noChangeArrowheads="1" noTextEdit="1"/>
            </p:cNvSpPr>
            <p:nvPr/>
          </p:nvSpPr>
          <p:spPr bwMode="auto">
            <a:xfrm rot="8640000">
              <a:off x="1584" y="816"/>
              <a:ext cx="2592" cy="2592"/>
            </a:xfrm>
            <a:custGeom>
              <a:avLst/>
              <a:gdLst>
                <a:gd name="G0" fmla="+- 8640 0 0"/>
                <a:gd name="G1" fmla="+- 16515072 0 0"/>
                <a:gd name="G2" fmla="+- 0 0 16515072"/>
                <a:gd name="T0" fmla="*/ 0 256 1"/>
                <a:gd name="T1" fmla="*/ 180 256 1"/>
                <a:gd name="G3" fmla="+- 16515072 T0 T1"/>
                <a:gd name="T2" fmla="*/ 0 256 1"/>
                <a:gd name="T3" fmla="*/ 90 256 1"/>
                <a:gd name="G4" fmla="+- 16515072 T2 T3"/>
                <a:gd name="G5" fmla="*/ G4 2 1"/>
                <a:gd name="T4" fmla="*/ 90 256 1"/>
                <a:gd name="T5" fmla="*/ 0 256 1"/>
                <a:gd name="G6" fmla="+- 16515072 T4 T5"/>
                <a:gd name="G7" fmla="*/ G6 2 1"/>
                <a:gd name="G8" fmla="abs 1651507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40"/>
                <a:gd name="G18" fmla="*/ 8640 1 2"/>
                <a:gd name="G19" fmla="+- G18 5400 0"/>
                <a:gd name="G20" fmla="cos G19 16515072"/>
                <a:gd name="G21" fmla="sin G19 16515072"/>
                <a:gd name="G22" fmla="+- G20 10800 0"/>
                <a:gd name="G23" fmla="+- G21 10800 0"/>
                <a:gd name="G24" fmla="+- 10800 0 G20"/>
                <a:gd name="G25" fmla="+- 8640 10800 0"/>
                <a:gd name="G26" fmla="?: G9 G17 G25"/>
                <a:gd name="G27" fmla="?: G9 0 21600"/>
                <a:gd name="G28" fmla="cos 10800 16515072"/>
                <a:gd name="G29" fmla="sin 10800 16515072"/>
                <a:gd name="G30" fmla="sin 8640 16515072"/>
                <a:gd name="G31" fmla="+- G28 10800 0"/>
                <a:gd name="G32" fmla="+- G29 10800 0"/>
                <a:gd name="G33" fmla="+- G30 10800 0"/>
                <a:gd name="G34" fmla="?: G4 0 G31"/>
                <a:gd name="G35" fmla="?: 16515072 G34 0"/>
                <a:gd name="G36" fmla="?: G6 G35 G31"/>
                <a:gd name="G37" fmla="+- 21600 0 G36"/>
                <a:gd name="G38" fmla="?: G4 0 G33"/>
                <a:gd name="G39" fmla="?: 16515072 G38 G32"/>
                <a:gd name="G40" fmla="?: G6 G39 0"/>
                <a:gd name="G41" fmla="?: G4 G32 21600"/>
                <a:gd name="G42" fmla="?: G6 G41 G33"/>
                <a:gd name="T12" fmla="*/ 10800 w 21600"/>
                <a:gd name="T13" fmla="*/ 0 h 21600"/>
                <a:gd name="T14" fmla="*/ 7796 w 21600"/>
                <a:gd name="T15" fmla="*/ 1555 h 21600"/>
                <a:gd name="T16" fmla="*/ 10800 w 21600"/>
                <a:gd name="T17" fmla="*/ 2160 h 21600"/>
                <a:gd name="T18" fmla="*/ 13804 w 21600"/>
                <a:gd name="T19" fmla="*/ 155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30" y="2582"/>
                  </a:moveTo>
                  <a:cubicBezTo>
                    <a:pt x="8992" y="2302"/>
                    <a:pt x="9893" y="2160"/>
                    <a:pt x="10799" y="2160"/>
                  </a:cubicBezTo>
                  <a:cubicBezTo>
                    <a:pt x="11706" y="2160"/>
                    <a:pt x="12607" y="2302"/>
                    <a:pt x="13469" y="2582"/>
                  </a:cubicBezTo>
                  <a:lnTo>
                    <a:pt x="14137" y="528"/>
                  </a:lnTo>
                  <a:cubicBezTo>
                    <a:pt x="13059" y="178"/>
                    <a:pt x="11933" y="0"/>
                    <a:pt x="10800" y="0"/>
                  </a:cubicBezTo>
                  <a:cubicBezTo>
                    <a:pt x="9666" y="0"/>
                    <a:pt x="8540" y="178"/>
                    <a:pt x="7462" y="528"/>
                  </a:cubicBezTo>
                  <a:close/>
                </a:path>
              </a:pathLst>
            </a:custGeom>
            <a:solidFill>
              <a:srgbClr val="00FFFF"/>
            </a:solidFill>
            <a:ln w="9525">
              <a:solidFill>
                <a:srgbClr val="0000FF"/>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7" name="_s1031"/>
            <p:cNvSpPr>
              <a:spLocks noChangeArrowheads="1" noTextEdit="1"/>
            </p:cNvSpPr>
            <p:nvPr/>
          </p:nvSpPr>
          <p:spPr bwMode="auto">
            <a:xfrm rot="12960000">
              <a:off x="1584" y="816"/>
              <a:ext cx="2592" cy="2592"/>
            </a:xfrm>
            <a:custGeom>
              <a:avLst/>
              <a:gdLst>
                <a:gd name="G0" fmla="+- 8640 0 0"/>
                <a:gd name="G1" fmla="+- 16515072 0 0"/>
                <a:gd name="G2" fmla="+- 0 0 16515072"/>
                <a:gd name="T0" fmla="*/ 0 256 1"/>
                <a:gd name="T1" fmla="*/ 180 256 1"/>
                <a:gd name="G3" fmla="+- 16515072 T0 T1"/>
                <a:gd name="T2" fmla="*/ 0 256 1"/>
                <a:gd name="T3" fmla="*/ 90 256 1"/>
                <a:gd name="G4" fmla="+- 16515072 T2 T3"/>
                <a:gd name="G5" fmla="*/ G4 2 1"/>
                <a:gd name="T4" fmla="*/ 90 256 1"/>
                <a:gd name="T5" fmla="*/ 0 256 1"/>
                <a:gd name="G6" fmla="+- 16515072 T4 T5"/>
                <a:gd name="G7" fmla="*/ G6 2 1"/>
                <a:gd name="G8" fmla="abs 1651507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40"/>
                <a:gd name="G18" fmla="*/ 8640 1 2"/>
                <a:gd name="G19" fmla="+- G18 5400 0"/>
                <a:gd name="G20" fmla="cos G19 16515072"/>
                <a:gd name="G21" fmla="sin G19 16515072"/>
                <a:gd name="G22" fmla="+- G20 10800 0"/>
                <a:gd name="G23" fmla="+- G21 10800 0"/>
                <a:gd name="G24" fmla="+- 10800 0 G20"/>
                <a:gd name="G25" fmla="+- 8640 10800 0"/>
                <a:gd name="G26" fmla="?: G9 G17 G25"/>
                <a:gd name="G27" fmla="?: G9 0 21600"/>
                <a:gd name="G28" fmla="cos 10800 16515072"/>
                <a:gd name="G29" fmla="sin 10800 16515072"/>
                <a:gd name="G30" fmla="sin 8640 16515072"/>
                <a:gd name="G31" fmla="+- G28 10800 0"/>
                <a:gd name="G32" fmla="+- G29 10800 0"/>
                <a:gd name="G33" fmla="+- G30 10800 0"/>
                <a:gd name="G34" fmla="?: G4 0 G31"/>
                <a:gd name="G35" fmla="?: 16515072 G34 0"/>
                <a:gd name="G36" fmla="?: G6 G35 G31"/>
                <a:gd name="G37" fmla="+- 21600 0 G36"/>
                <a:gd name="G38" fmla="?: G4 0 G33"/>
                <a:gd name="G39" fmla="?: 16515072 G38 G32"/>
                <a:gd name="G40" fmla="?: G6 G39 0"/>
                <a:gd name="G41" fmla="?: G4 G32 21600"/>
                <a:gd name="G42" fmla="?: G6 G41 G33"/>
                <a:gd name="T12" fmla="*/ 10800 w 21600"/>
                <a:gd name="T13" fmla="*/ 0 h 21600"/>
                <a:gd name="T14" fmla="*/ 7796 w 21600"/>
                <a:gd name="T15" fmla="*/ 1555 h 21600"/>
                <a:gd name="T16" fmla="*/ 10800 w 21600"/>
                <a:gd name="T17" fmla="*/ 2160 h 21600"/>
                <a:gd name="T18" fmla="*/ 13804 w 21600"/>
                <a:gd name="T19" fmla="*/ 155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30" y="2582"/>
                  </a:moveTo>
                  <a:cubicBezTo>
                    <a:pt x="8992" y="2302"/>
                    <a:pt x="9893" y="2160"/>
                    <a:pt x="10799" y="2160"/>
                  </a:cubicBezTo>
                  <a:cubicBezTo>
                    <a:pt x="11706" y="2160"/>
                    <a:pt x="12607" y="2302"/>
                    <a:pt x="13469" y="2582"/>
                  </a:cubicBezTo>
                  <a:lnTo>
                    <a:pt x="14137" y="528"/>
                  </a:lnTo>
                  <a:cubicBezTo>
                    <a:pt x="13059" y="178"/>
                    <a:pt x="11933" y="0"/>
                    <a:pt x="10800" y="0"/>
                  </a:cubicBezTo>
                  <a:cubicBezTo>
                    <a:pt x="9666" y="0"/>
                    <a:pt x="8540" y="178"/>
                    <a:pt x="7462" y="528"/>
                  </a:cubicBezTo>
                  <a:close/>
                </a:path>
              </a:pathLst>
            </a:custGeom>
            <a:solidFill>
              <a:srgbClr val="00FFFF"/>
            </a:solidFill>
            <a:ln w="9525">
              <a:solidFill>
                <a:srgbClr val="0000FF"/>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8" name="_s1032"/>
            <p:cNvSpPr>
              <a:spLocks noChangeArrowheads="1" noTextEdit="1"/>
            </p:cNvSpPr>
            <p:nvPr/>
          </p:nvSpPr>
          <p:spPr bwMode="auto">
            <a:xfrm rot="17280000">
              <a:off x="1584" y="816"/>
              <a:ext cx="2592" cy="2592"/>
            </a:xfrm>
            <a:custGeom>
              <a:avLst/>
              <a:gdLst>
                <a:gd name="G0" fmla="+- 8640 0 0"/>
                <a:gd name="G1" fmla="+- 16515072 0 0"/>
                <a:gd name="G2" fmla="+- 0 0 16515072"/>
                <a:gd name="T0" fmla="*/ 0 256 1"/>
                <a:gd name="T1" fmla="*/ 180 256 1"/>
                <a:gd name="G3" fmla="+- 16515072 T0 T1"/>
                <a:gd name="T2" fmla="*/ 0 256 1"/>
                <a:gd name="T3" fmla="*/ 90 256 1"/>
                <a:gd name="G4" fmla="+- 16515072 T2 T3"/>
                <a:gd name="G5" fmla="*/ G4 2 1"/>
                <a:gd name="T4" fmla="*/ 90 256 1"/>
                <a:gd name="T5" fmla="*/ 0 256 1"/>
                <a:gd name="G6" fmla="+- 16515072 T4 T5"/>
                <a:gd name="G7" fmla="*/ G6 2 1"/>
                <a:gd name="G8" fmla="abs 1651507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40"/>
                <a:gd name="G18" fmla="*/ 8640 1 2"/>
                <a:gd name="G19" fmla="+- G18 5400 0"/>
                <a:gd name="G20" fmla="cos G19 16515072"/>
                <a:gd name="G21" fmla="sin G19 16515072"/>
                <a:gd name="G22" fmla="+- G20 10800 0"/>
                <a:gd name="G23" fmla="+- G21 10800 0"/>
                <a:gd name="G24" fmla="+- 10800 0 G20"/>
                <a:gd name="G25" fmla="+- 8640 10800 0"/>
                <a:gd name="G26" fmla="?: G9 G17 G25"/>
                <a:gd name="G27" fmla="?: G9 0 21600"/>
                <a:gd name="G28" fmla="cos 10800 16515072"/>
                <a:gd name="G29" fmla="sin 10800 16515072"/>
                <a:gd name="G30" fmla="sin 8640 16515072"/>
                <a:gd name="G31" fmla="+- G28 10800 0"/>
                <a:gd name="G32" fmla="+- G29 10800 0"/>
                <a:gd name="G33" fmla="+- G30 10800 0"/>
                <a:gd name="G34" fmla="?: G4 0 G31"/>
                <a:gd name="G35" fmla="?: 16515072 G34 0"/>
                <a:gd name="G36" fmla="?: G6 G35 G31"/>
                <a:gd name="G37" fmla="+- 21600 0 G36"/>
                <a:gd name="G38" fmla="?: G4 0 G33"/>
                <a:gd name="G39" fmla="?: 16515072 G38 G32"/>
                <a:gd name="G40" fmla="?: G6 G39 0"/>
                <a:gd name="G41" fmla="?: G4 G32 21600"/>
                <a:gd name="G42" fmla="?: G6 G41 G33"/>
                <a:gd name="T12" fmla="*/ 10800 w 21600"/>
                <a:gd name="T13" fmla="*/ 0 h 21600"/>
                <a:gd name="T14" fmla="*/ 7796 w 21600"/>
                <a:gd name="T15" fmla="*/ 1555 h 21600"/>
                <a:gd name="T16" fmla="*/ 10800 w 21600"/>
                <a:gd name="T17" fmla="*/ 2160 h 21600"/>
                <a:gd name="T18" fmla="*/ 13804 w 21600"/>
                <a:gd name="T19" fmla="*/ 155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30" y="2582"/>
                  </a:moveTo>
                  <a:cubicBezTo>
                    <a:pt x="8992" y="2302"/>
                    <a:pt x="9893" y="2160"/>
                    <a:pt x="10799" y="2160"/>
                  </a:cubicBezTo>
                  <a:cubicBezTo>
                    <a:pt x="11706" y="2160"/>
                    <a:pt x="12607" y="2302"/>
                    <a:pt x="13469" y="2582"/>
                  </a:cubicBezTo>
                  <a:lnTo>
                    <a:pt x="14137" y="528"/>
                  </a:lnTo>
                  <a:cubicBezTo>
                    <a:pt x="13059" y="178"/>
                    <a:pt x="11933" y="0"/>
                    <a:pt x="10800" y="0"/>
                  </a:cubicBezTo>
                  <a:cubicBezTo>
                    <a:pt x="9666" y="0"/>
                    <a:pt x="8540" y="178"/>
                    <a:pt x="7462" y="528"/>
                  </a:cubicBezTo>
                  <a:close/>
                </a:path>
              </a:pathLst>
            </a:custGeom>
            <a:solidFill>
              <a:srgbClr val="00FFFF"/>
            </a:solidFill>
            <a:ln w="9525">
              <a:solidFill>
                <a:srgbClr val="0000FF"/>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9" name="_s1033"/>
            <p:cNvSpPr>
              <a:spLocks noChangeArrowheads="1"/>
            </p:cNvSpPr>
            <p:nvPr/>
          </p:nvSpPr>
          <p:spPr bwMode="auto">
            <a:xfrm>
              <a:off x="3279" y="882"/>
              <a:ext cx="572"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rPr>
                <a:t>SENSING</a:t>
              </a:r>
            </a:p>
          </p:txBody>
        </p:sp>
        <p:sp>
          <p:nvSpPr>
            <p:cNvPr id="10" name="_s1034"/>
            <p:cNvSpPr>
              <a:spLocks noChangeArrowheads="1"/>
            </p:cNvSpPr>
            <p:nvPr/>
          </p:nvSpPr>
          <p:spPr bwMode="auto">
            <a:xfrm>
              <a:off x="3703" y="2185"/>
              <a:ext cx="572"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rPr>
                <a:t>INTERPRETING</a:t>
              </a:r>
            </a:p>
          </p:txBody>
        </p:sp>
        <p:sp>
          <p:nvSpPr>
            <p:cNvPr id="11" name="_s1035"/>
            <p:cNvSpPr>
              <a:spLocks noChangeArrowheads="1"/>
            </p:cNvSpPr>
            <p:nvPr/>
          </p:nvSpPr>
          <p:spPr bwMode="auto">
            <a:xfrm>
              <a:off x="2595" y="2991"/>
              <a:ext cx="572"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rPr>
                <a:t>EVALUATING</a:t>
              </a:r>
            </a:p>
          </p:txBody>
        </p:sp>
        <p:sp>
          <p:nvSpPr>
            <p:cNvPr id="12" name="_s1036"/>
            <p:cNvSpPr>
              <a:spLocks noChangeArrowheads="1"/>
            </p:cNvSpPr>
            <p:nvPr/>
          </p:nvSpPr>
          <p:spPr bwMode="auto">
            <a:xfrm>
              <a:off x="1486" y="2186"/>
              <a:ext cx="572"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rPr>
                <a:t>RESPONDING</a:t>
              </a:r>
            </a:p>
          </p:txBody>
        </p:sp>
        <p:sp>
          <p:nvSpPr>
            <p:cNvPr id="13" name="_s1037"/>
            <p:cNvSpPr>
              <a:spLocks noChangeArrowheads="1"/>
            </p:cNvSpPr>
            <p:nvPr/>
          </p:nvSpPr>
          <p:spPr bwMode="auto">
            <a:xfrm>
              <a:off x="1723" y="995"/>
              <a:ext cx="101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rPr>
                <a:t>MEMORY</a:t>
              </a: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0" y="152400"/>
            <a:ext cx="5695407" cy="990600"/>
          </a:xfrm>
        </p:spPr>
        <p:txBody>
          <a:bodyPr>
            <a:normAutofit/>
          </a:bodyPr>
          <a:lstStyle/>
          <a:p>
            <a:r>
              <a:rPr lang="en-US" sz="4400" b="1" dirty="0">
                <a:solidFill>
                  <a:srgbClr val="C00000"/>
                </a:solidFill>
                <a:cs typeface="Times New Roman" pitchFamily="18" charset="0"/>
              </a:rPr>
              <a:t>The Sensing Stage</a:t>
            </a:r>
            <a:endParaRPr lang="en-US" sz="4400" b="1" dirty="0">
              <a:solidFill>
                <a:srgbClr val="C00000"/>
              </a:solidFill>
            </a:endParaRPr>
          </a:p>
        </p:txBody>
      </p:sp>
      <p:sp>
        <p:nvSpPr>
          <p:cNvPr id="3" name="Content Placeholder 2"/>
          <p:cNvSpPr>
            <a:spLocks noGrp="1"/>
          </p:cNvSpPr>
          <p:nvPr>
            <p:ph idx="1"/>
          </p:nvPr>
        </p:nvSpPr>
        <p:spPr>
          <a:xfrm>
            <a:off x="914400" y="1519647"/>
            <a:ext cx="8895806" cy="3901439"/>
          </a:xfrm>
        </p:spPr>
        <p:txBody>
          <a:bodyPr>
            <a:normAutofit/>
          </a:bodyPr>
          <a:lstStyle/>
          <a:p>
            <a:r>
              <a:rPr lang="en-US" sz="3200" b="1" dirty="0">
                <a:solidFill>
                  <a:schemeClr val="tx1"/>
                </a:solidFill>
                <a:latin typeface="Times New Roman" pitchFamily="18" charset="0"/>
                <a:cs typeface="Times New Roman" pitchFamily="18" charset="0"/>
              </a:rPr>
              <a:t>The listener selects from multiple stimuli, the one that seems important.</a:t>
            </a:r>
          </a:p>
          <a:p>
            <a:pPr>
              <a:buFont typeface="Wingdings" pitchFamily="2" charset="2"/>
              <a:buNone/>
            </a:pPr>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Converts that stimuli into a message</a:t>
            </a:r>
            <a:r>
              <a:rPr lang="en-US" sz="2800" b="1" dirty="0">
                <a:solidFill>
                  <a:schemeClr val="tx1"/>
                </a:solidFill>
              </a:rPr>
              <a:t>.</a:t>
            </a:r>
            <a:endParaRPr lang="en-US" sz="3200" b="1" dirty="0">
              <a:solidFill>
                <a:schemeClr val="tx1"/>
              </a:solidFill>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988" y="152400"/>
            <a:ext cx="7955281" cy="990600"/>
          </a:xfrm>
        </p:spPr>
        <p:txBody>
          <a:bodyPr>
            <a:normAutofit/>
          </a:bodyPr>
          <a:lstStyle/>
          <a:p>
            <a:r>
              <a:rPr lang="en-US" sz="4400" b="1" dirty="0">
                <a:solidFill>
                  <a:srgbClr val="C00000"/>
                </a:solidFill>
                <a:cs typeface="Times New Roman" pitchFamily="18" charset="0"/>
              </a:rPr>
              <a:t>The Interpreting Stage</a:t>
            </a:r>
            <a:endParaRPr lang="en-US" sz="4400" b="1" dirty="0">
              <a:solidFill>
                <a:srgbClr val="C00000"/>
              </a:solidFill>
            </a:endParaRPr>
          </a:p>
        </p:txBody>
      </p:sp>
      <p:sp>
        <p:nvSpPr>
          <p:cNvPr id="3" name="Content Placeholder 2"/>
          <p:cNvSpPr>
            <a:spLocks noGrp="1"/>
          </p:cNvSpPr>
          <p:nvPr>
            <p:ph idx="1"/>
          </p:nvPr>
        </p:nvSpPr>
        <p:spPr>
          <a:xfrm>
            <a:off x="744583" y="1519647"/>
            <a:ext cx="7576457" cy="3600993"/>
          </a:xfrm>
        </p:spPr>
        <p:txBody>
          <a:bodyPr>
            <a:normAutofit/>
          </a:bodyPr>
          <a:lstStyle/>
          <a:p>
            <a:r>
              <a:rPr lang="en-US" sz="2800" b="1" dirty="0">
                <a:solidFill>
                  <a:schemeClr val="tx1"/>
                </a:solidFill>
                <a:latin typeface="Times New Roman" pitchFamily="18" charset="0"/>
                <a:cs typeface="Times New Roman" pitchFamily="18" charset="0"/>
              </a:rPr>
              <a:t>The listener decodes the message.</a:t>
            </a:r>
          </a:p>
          <a:p>
            <a:pPr>
              <a:buFont typeface="Wingdings" pitchFamily="2" charset="2"/>
              <a:buNone/>
            </a:pPr>
            <a:endParaRPr lang="en-US" sz="2800" b="1" dirty="0">
              <a:solidFill>
                <a:schemeClr val="tx1"/>
              </a:solidFill>
              <a:latin typeface="Times New Roman" pitchFamily="18" charset="0"/>
              <a:cs typeface="Times New Roman" pitchFamily="18" charset="0"/>
            </a:endParaRPr>
          </a:p>
          <a:p>
            <a:r>
              <a:rPr lang="en-US" sz="2800" b="1" dirty="0">
                <a:solidFill>
                  <a:schemeClr val="tx1"/>
                </a:solidFill>
                <a:latin typeface="Times New Roman" pitchFamily="18" charset="0"/>
                <a:cs typeface="Times New Roman" pitchFamily="18" charset="0"/>
              </a:rPr>
              <a:t>The listener also faces multiple barriers that could be semantic, linguistic, emotional or environmental.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423" y="152400"/>
            <a:ext cx="6936378" cy="990600"/>
          </a:xfrm>
        </p:spPr>
        <p:txBody>
          <a:bodyPr>
            <a:normAutofit/>
          </a:bodyPr>
          <a:lstStyle/>
          <a:p>
            <a:r>
              <a:rPr lang="en-US" sz="4400" b="1" dirty="0">
                <a:solidFill>
                  <a:srgbClr val="C00000"/>
                </a:solidFill>
                <a:cs typeface="Times New Roman" pitchFamily="18" charset="0"/>
              </a:rPr>
              <a:t>The Evaluating Stage</a:t>
            </a:r>
            <a:endParaRPr lang="en-US" sz="4400" b="1" dirty="0">
              <a:solidFill>
                <a:srgbClr val="C00000"/>
              </a:solidFill>
            </a:endParaRPr>
          </a:p>
        </p:txBody>
      </p:sp>
      <p:sp>
        <p:nvSpPr>
          <p:cNvPr id="3" name="Content Placeholder 2"/>
          <p:cNvSpPr>
            <a:spLocks noGrp="1"/>
          </p:cNvSpPr>
          <p:nvPr>
            <p:ph idx="1"/>
          </p:nvPr>
        </p:nvSpPr>
        <p:spPr>
          <a:xfrm>
            <a:off x="1084217" y="1219202"/>
            <a:ext cx="9862458" cy="4214948"/>
          </a:xfrm>
        </p:spPr>
        <p:txBody>
          <a:bodyPr>
            <a:normAutofit/>
          </a:bodyPr>
          <a:lstStyle/>
          <a:p>
            <a:r>
              <a:rPr lang="en-US" sz="2800" b="1" dirty="0">
                <a:solidFill>
                  <a:schemeClr val="tx1"/>
                </a:solidFill>
                <a:latin typeface="Times New Roman" pitchFamily="18" charset="0"/>
                <a:cs typeface="Times New Roman" pitchFamily="18" charset="0"/>
              </a:rPr>
              <a:t>The listener assigns a meaning to the message, draws inferences, takes an overview of the message and seeks accuracy of information.</a:t>
            </a:r>
          </a:p>
          <a:p>
            <a:pPr>
              <a:buFont typeface="Wingdings" pitchFamily="2" charset="2"/>
              <a:buNone/>
            </a:pPr>
            <a:endParaRPr lang="en-US" sz="2800" b="1" dirty="0">
              <a:solidFill>
                <a:schemeClr val="tx1"/>
              </a:solidFill>
              <a:latin typeface="Times New Roman" pitchFamily="18" charset="0"/>
              <a:cs typeface="Times New Roman" pitchFamily="18" charset="0"/>
            </a:endParaRPr>
          </a:p>
          <a:p>
            <a:r>
              <a:rPr lang="en-US" sz="2800" b="1" dirty="0">
                <a:solidFill>
                  <a:schemeClr val="tx1"/>
                </a:solidFill>
                <a:latin typeface="Times New Roman" pitchFamily="18" charset="0"/>
                <a:cs typeface="Times New Roman" pitchFamily="18" charset="0"/>
              </a:rPr>
              <a:t>The listener is often disturbed by prior experiences, beliefs and emotions.</a:t>
            </a:r>
            <a:endParaRPr lang="en-US" sz="2600" b="1" dirty="0">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354" y="217714"/>
            <a:ext cx="9823269" cy="990600"/>
          </a:xfrm>
        </p:spPr>
        <p:txBody>
          <a:bodyPr>
            <a:normAutofit/>
          </a:bodyPr>
          <a:lstStyle/>
          <a:p>
            <a:r>
              <a:rPr lang="en-US" sz="4400" b="1" dirty="0">
                <a:solidFill>
                  <a:srgbClr val="C00000"/>
                </a:solidFill>
                <a:cs typeface="Times New Roman" pitchFamily="18" charset="0"/>
              </a:rPr>
              <a:t>The Responding Stage</a:t>
            </a:r>
            <a:endParaRPr lang="en-US" sz="4400" b="1" dirty="0">
              <a:solidFill>
                <a:srgbClr val="C00000"/>
              </a:solidFill>
            </a:endParaRPr>
          </a:p>
        </p:txBody>
      </p:sp>
      <p:sp>
        <p:nvSpPr>
          <p:cNvPr id="3" name="Content Placeholder 2"/>
          <p:cNvSpPr>
            <a:spLocks noGrp="1"/>
          </p:cNvSpPr>
          <p:nvPr>
            <p:ph idx="1"/>
          </p:nvPr>
        </p:nvSpPr>
        <p:spPr>
          <a:xfrm>
            <a:off x="203200" y="1219201"/>
            <a:ext cx="11887200" cy="5486401"/>
          </a:xfrm>
        </p:spPr>
        <p:txBody>
          <a:bodyPr>
            <a:normAutofit/>
          </a:bodyPr>
          <a:lstStyle/>
          <a:p>
            <a:r>
              <a:rPr lang="en-US" sz="2800" b="1" dirty="0">
                <a:solidFill>
                  <a:schemeClr val="tx1"/>
                </a:solidFill>
                <a:latin typeface="Times New Roman" pitchFamily="18" charset="0"/>
                <a:cs typeface="Times New Roman" pitchFamily="18" charset="0"/>
              </a:rPr>
              <a:t>The listener is ready to respond.</a:t>
            </a:r>
          </a:p>
          <a:p>
            <a:pPr>
              <a:buFont typeface="Wingdings" pitchFamily="2" charset="2"/>
              <a:buNone/>
            </a:pPr>
            <a:endParaRPr lang="en-US" sz="2800" b="1" dirty="0">
              <a:solidFill>
                <a:schemeClr val="tx1"/>
              </a:solidFill>
              <a:latin typeface="Times New Roman" pitchFamily="18" charset="0"/>
              <a:cs typeface="Times New Roman" pitchFamily="18" charset="0"/>
            </a:endParaRPr>
          </a:p>
          <a:p>
            <a:r>
              <a:rPr lang="en-US" sz="2800" b="1" dirty="0">
                <a:solidFill>
                  <a:schemeClr val="tx1"/>
                </a:solidFill>
                <a:latin typeface="Times New Roman" pitchFamily="18" charset="0"/>
                <a:cs typeface="Times New Roman" pitchFamily="18" charset="0"/>
              </a:rPr>
              <a:t>This stage is important for speaker because the listener’s response tells the speaker whether he/she has been understood or not.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490" y="152400"/>
            <a:ext cx="7210699" cy="990600"/>
          </a:xfrm>
        </p:spPr>
        <p:txBody>
          <a:bodyPr>
            <a:normAutofit/>
          </a:bodyPr>
          <a:lstStyle/>
          <a:p>
            <a:r>
              <a:rPr lang="en-US" sz="4400" b="1" dirty="0">
                <a:solidFill>
                  <a:srgbClr val="C00000"/>
                </a:solidFill>
                <a:cs typeface="Times New Roman" pitchFamily="18" charset="0"/>
              </a:rPr>
              <a:t>The Memory Stage</a:t>
            </a:r>
            <a:endParaRPr lang="en-US" sz="4400" b="1" dirty="0">
              <a:solidFill>
                <a:srgbClr val="C00000"/>
              </a:solidFill>
            </a:endParaRPr>
          </a:p>
        </p:txBody>
      </p:sp>
      <p:sp>
        <p:nvSpPr>
          <p:cNvPr id="3" name="Content Placeholder 2"/>
          <p:cNvSpPr>
            <a:spLocks noGrp="1"/>
          </p:cNvSpPr>
          <p:nvPr>
            <p:ph idx="1"/>
          </p:nvPr>
        </p:nvSpPr>
        <p:spPr>
          <a:xfrm>
            <a:off x="1397725" y="1306286"/>
            <a:ext cx="9966961" cy="3657600"/>
          </a:xfrm>
        </p:spPr>
        <p:txBody>
          <a:bodyPr>
            <a:normAutofit/>
          </a:bodyPr>
          <a:lstStyle/>
          <a:p>
            <a:r>
              <a:rPr lang="en-US" sz="2800" b="1" dirty="0">
                <a:solidFill>
                  <a:schemeClr val="tx1"/>
                </a:solidFill>
                <a:latin typeface="Times New Roman" pitchFamily="18" charset="0"/>
                <a:cs typeface="Times New Roman" pitchFamily="18" charset="0"/>
              </a:rPr>
              <a:t>The listener retains the chunks of what they have heard.</a:t>
            </a:r>
          </a:p>
          <a:p>
            <a:endParaRPr lang="en-US" sz="2800" b="1" dirty="0">
              <a:solidFill>
                <a:schemeClr val="tx1"/>
              </a:solidFill>
              <a:latin typeface="Times New Roman" pitchFamily="18" charset="0"/>
              <a:cs typeface="Times New Roman" pitchFamily="18" charset="0"/>
            </a:endParaRPr>
          </a:p>
          <a:p>
            <a:r>
              <a:rPr lang="en-US" sz="2800" b="1" dirty="0">
                <a:solidFill>
                  <a:schemeClr val="tx1"/>
                </a:solidFill>
                <a:latin typeface="Times New Roman" pitchFamily="18" charset="0"/>
                <a:cs typeface="Times New Roman" pitchFamily="18" charset="0"/>
              </a:rPr>
              <a:t>Unfortunately, no matter how brilliant a speaker is, most listeners can retain only 10 - 25% of a talk or presentation the day after.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748" y="152400"/>
            <a:ext cx="5486401" cy="990600"/>
          </a:xfrm>
        </p:spPr>
        <p:txBody>
          <a:bodyPr>
            <a:normAutofit/>
          </a:bodyPr>
          <a:lstStyle/>
          <a:p>
            <a:r>
              <a:rPr lang="en-US" sz="4400" b="1" dirty="0">
                <a:solidFill>
                  <a:srgbClr val="C00000"/>
                </a:solidFill>
                <a:cs typeface="Times New Roman" pitchFamily="18" charset="0"/>
              </a:rPr>
              <a:t>Types of Listening</a:t>
            </a:r>
            <a:endParaRPr lang="en-US" sz="4400" b="1" dirty="0">
              <a:solidFill>
                <a:srgbClr val="C00000"/>
              </a:solidFill>
            </a:endParaRPr>
          </a:p>
        </p:txBody>
      </p:sp>
      <p:sp>
        <p:nvSpPr>
          <p:cNvPr id="3" name="Content Placeholder 2"/>
          <p:cNvSpPr>
            <a:spLocks noGrp="1"/>
          </p:cNvSpPr>
          <p:nvPr>
            <p:ph idx="1"/>
          </p:nvPr>
        </p:nvSpPr>
        <p:spPr>
          <a:xfrm>
            <a:off x="2416628" y="1358537"/>
            <a:ext cx="5812971" cy="5042263"/>
          </a:xfrm>
        </p:spPr>
        <p:txBody>
          <a:bodyPr>
            <a:normAutofit fontScale="92500" lnSpcReduction="10000"/>
          </a:bodyPr>
          <a:lstStyle/>
          <a:p>
            <a:r>
              <a:rPr lang="en-US" sz="3200" b="1" dirty="0">
                <a:solidFill>
                  <a:schemeClr val="tx1"/>
                </a:solidFill>
                <a:latin typeface="Times New Roman" pitchFamily="18" charset="0"/>
                <a:cs typeface="Times New Roman" pitchFamily="18" charset="0"/>
              </a:rPr>
              <a:t>Passive Listening</a:t>
            </a:r>
          </a:p>
          <a:p>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Marginal Listening</a:t>
            </a:r>
          </a:p>
          <a:p>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Projective Listening</a:t>
            </a:r>
          </a:p>
          <a:p>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Sensitive Listening</a:t>
            </a:r>
          </a:p>
          <a:p>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Active Listening</a:t>
            </a:r>
            <a:endParaRPr lang="en-US" sz="2800" b="1"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753929"/>
          </a:xfrm>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Nature of Business Communication (Cont.)</a:t>
            </a:r>
            <a:endParaRPr lang="en-GB"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589212" y="1378039"/>
            <a:ext cx="8915400" cy="5087155"/>
          </a:xfrm>
        </p:spPr>
        <p:txBody>
          <a:bodyPr>
            <a:normAutofit fontScale="92500"/>
          </a:bodyPr>
          <a:lstStyle/>
          <a:p>
            <a:pPr marL="0" indent="0">
              <a:buNone/>
            </a:pPr>
            <a:r>
              <a:rPr lang="en-US" sz="2400" dirty="0">
                <a:solidFill>
                  <a:srgbClr val="C00000"/>
                </a:solidFill>
                <a:latin typeface="Arial" panose="020B0604020202020204" pitchFamily="34" charset="0"/>
                <a:cs typeface="Arial" panose="020B0604020202020204" pitchFamily="34" charset="0"/>
              </a:rPr>
              <a:t>6.</a:t>
            </a:r>
            <a:r>
              <a:rPr lang="en-US" sz="2400" dirty="0">
                <a:solidFill>
                  <a:schemeClr val="tx1"/>
                </a:solidFill>
                <a:latin typeface="Arial" panose="020B0604020202020204" pitchFamily="34" charset="0"/>
                <a:cs typeface="Arial" panose="020B0604020202020204" pitchFamily="34" charset="0"/>
              </a:rPr>
              <a:t> In </a:t>
            </a:r>
            <a:r>
              <a:rPr lang="en-US" sz="2400" dirty="0" err="1">
                <a:solidFill>
                  <a:schemeClr val="tx1"/>
                </a:solidFill>
                <a:latin typeface="Arial" panose="020B0604020202020204" pitchFamily="34" charset="0"/>
                <a:cs typeface="Arial" panose="020B0604020202020204" pitchFamily="34" charset="0"/>
              </a:rPr>
              <a:t>organisations</a:t>
            </a:r>
            <a:r>
              <a:rPr lang="en-US" sz="2400" dirty="0">
                <a:solidFill>
                  <a:schemeClr val="tx1"/>
                </a:solidFill>
                <a:latin typeface="Arial" panose="020B0604020202020204" pitchFamily="34" charset="0"/>
                <a:cs typeface="Arial" panose="020B0604020202020204" pitchFamily="34" charset="0"/>
              </a:rPr>
              <a:t> communication flows through numerous networks for information sharing, </a:t>
            </a:r>
            <a:r>
              <a:rPr lang="en-US" sz="2400" dirty="0" err="1">
                <a:solidFill>
                  <a:schemeClr val="tx1"/>
                </a:solidFill>
                <a:latin typeface="Arial" panose="020B0604020202020204" pitchFamily="34" charset="0"/>
                <a:cs typeface="Arial" panose="020B0604020202020204" pitchFamily="34" charset="0"/>
              </a:rPr>
              <a:t>socialising</a:t>
            </a:r>
            <a:r>
              <a:rPr lang="en-US" sz="2400" dirty="0">
                <a:solidFill>
                  <a:schemeClr val="tx1"/>
                </a:solidFill>
                <a:latin typeface="Arial" panose="020B0604020202020204" pitchFamily="34" charset="0"/>
                <a:cs typeface="Arial" panose="020B0604020202020204" pitchFamily="34" charset="0"/>
              </a:rPr>
              <a:t>, workflow and problem solving.</a:t>
            </a:r>
          </a:p>
          <a:p>
            <a:pPr marL="0" indent="0">
              <a:buNone/>
            </a:pPr>
            <a:r>
              <a:rPr lang="en-US" sz="2400" dirty="0">
                <a:solidFill>
                  <a:srgbClr val="C00000"/>
                </a:solidFill>
                <a:latin typeface="Arial" panose="020B0604020202020204" pitchFamily="34" charset="0"/>
                <a:cs typeface="Arial" panose="020B0604020202020204" pitchFamily="34" charset="0"/>
              </a:rPr>
              <a:t>7.</a:t>
            </a:r>
            <a:r>
              <a:rPr lang="en-US" sz="2400" dirty="0">
                <a:solidFill>
                  <a:schemeClr val="tx1"/>
                </a:solidFill>
                <a:latin typeface="Arial" panose="020B0604020202020204" pitchFamily="34" charset="0"/>
                <a:cs typeface="Arial" panose="020B0604020202020204" pitchFamily="34" charset="0"/>
              </a:rPr>
              <a:t> There should be a sender and receiver of communication. It takes two to complete communication.</a:t>
            </a:r>
          </a:p>
          <a:p>
            <a:pPr marL="0" indent="0">
              <a:buNone/>
            </a:pPr>
            <a:r>
              <a:rPr lang="en-US" sz="2400" dirty="0">
                <a:solidFill>
                  <a:srgbClr val="C00000"/>
                </a:solidFill>
                <a:latin typeface="Arial" panose="020B0604020202020204" pitchFamily="34" charset="0"/>
                <a:cs typeface="Arial" panose="020B0604020202020204" pitchFamily="34" charset="0"/>
              </a:rPr>
              <a:t>8.</a:t>
            </a:r>
            <a:r>
              <a:rPr lang="en-US" sz="2400" dirty="0">
                <a:solidFill>
                  <a:schemeClr val="tx1"/>
                </a:solidFill>
                <a:latin typeface="Arial" panose="020B0604020202020204" pitchFamily="34" charset="0"/>
                <a:cs typeface="Arial" panose="020B0604020202020204" pitchFamily="34" charset="0"/>
              </a:rPr>
              <a:t> Communication is a dynamic process. It is characterized by continuous change, activity or process. The way a message is received depends upon which of the five sensory organs (eyes, ears, nose, tongue and touch) of the receiver are the most active at that time.</a:t>
            </a:r>
          </a:p>
          <a:p>
            <a:pPr marL="0" indent="0">
              <a:buNone/>
            </a:pPr>
            <a:r>
              <a:rPr lang="en-US" sz="2400" dirty="0">
                <a:solidFill>
                  <a:srgbClr val="C00000"/>
                </a:solidFill>
                <a:latin typeface="Arial" panose="020B0604020202020204" pitchFamily="34" charset="0"/>
                <a:cs typeface="Arial" panose="020B0604020202020204" pitchFamily="34" charset="0"/>
              </a:rPr>
              <a:t>9.</a:t>
            </a:r>
            <a:r>
              <a:rPr lang="en-US" sz="2400" dirty="0">
                <a:solidFill>
                  <a:schemeClr val="tx1"/>
                </a:solidFill>
                <a:latin typeface="Arial" panose="020B0604020202020204" pitchFamily="34" charset="0"/>
                <a:cs typeface="Arial" panose="020B0604020202020204" pitchFamily="34" charset="0"/>
              </a:rPr>
              <a:t> Communication is a goal-oriented process. Both the sender and receiver should be aware of the goal of their communication.</a:t>
            </a:r>
          </a:p>
          <a:p>
            <a:pPr marL="0" indent="0">
              <a:buNone/>
            </a:pPr>
            <a:r>
              <a:rPr lang="en-US" sz="2400" dirty="0">
                <a:solidFill>
                  <a:schemeClr val="tx1"/>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a:t>
            </a:r>
            <a:r>
              <a:rPr lang="en-US" sz="2400" b="1" u="sng" dirty="0">
                <a:solidFill>
                  <a:srgbClr val="002060"/>
                </a:solidFill>
                <a:latin typeface="Arial" panose="020B0604020202020204" pitchFamily="34" charset="0"/>
                <a:cs typeface="Arial" panose="020B0604020202020204" pitchFamily="34" charset="0"/>
              </a:rPr>
              <a:t>NOTE:</a:t>
            </a:r>
            <a:r>
              <a:rPr lang="en-US" sz="2400" b="1" dirty="0">
                <a:solidFill>
                  <a:srgbClr val="002060"/>
                </a:solidFill>
                <a:latin typeface="Arial" panose="020B0604020202020204" pitchFamily="34" charset="0"/>
                <a:cs typeface="Arial" panose="020B0604020202020204" pitchFamily="34" charset="0"/>
              </a:rPr>
              <a:t> The opposite of dynamic is static. Dynamic means continuous and flowing.]</a:t>
            </a:r>
          </a:p>
          <a:p>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44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1"/>
            <a:ext cx="11582400" cy="841375"/>
          </a:xfrm>
        </p:spPr>
        <p:txBody>
          <a:bodyPr>
            <a:normAutofit/>
          </a:bodyPr>
          <a:lstStyle/>
          <a:p>
            <a:r>
              <a:rPr lang="en-US" sz="4400" b="1" dirty="0">
                <a:solidFill>
                  <a:srgbClr val="C00000"/>
                </a:solidFill>
              </a:rPr>
              <a:t>Types of Listening</a:t>
            </a:r>
          </a:p>
        </p:txBody>
      </p:sp>
      <p:sp>
        <p:nvSpPr>
          <p:cNvPr id="3" name="Content Placeholder 2"/>
          <p:cNvSpPr>
            <a:spLocks noGrp="1"/>
          </p:cNvSpPr>
          <p:nvPr>
            <p:ph sz="quarter" idx="4294967295"/>
          </p:nvPr>
        </p:nvSpPr>
        <p:spPr>
          <a:xfrm>
            <a:off x="1" y="2057400"/>
            <a:ext cx="10164233" cy="5791200"/>
          </a:xfrm>
        </p:spPr>
        <p:txBody>
          <a:bodyPr>
            <a:normAutofit/>
          </a:bodyPr>
          <a:lstStyle/>
          <a:p>
            <a:pPr>
              <a:buNone/>
            </a:pPr>
            <a:r>
              <a:rPr lang="en-US" sz="2400" dirty="0">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	</a:t>
            </a:r>
            <a:endParaRPr lang="en-US" sz="2400" b="1" dirty="0">
              <a:solidFill>
                <a:schemeClr val="bg1"/>
              </a:solidFill>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16528709"/>
              </p:ext>
            </p:extLst>
          </p:nvPr>
        </p:nvGraphicFramePr>
        <p:xfrm>
          <a:off x="609600" y="1295400"/>
          <a:ext cx="11074401" cy="4924316"/>
        </p:xfrm>
        <a:graphic>
          <a:graphicData uri="http://schemas.openxmlformats.org/drawingml/2006/table">
            <a:tbl>
              <a:tblPr firstRow="1" bandRow="1">
                <a:tableStyleId>{5C22544A-7EE6-4342-B048-85BDC9FD1C3A}</a:tableStyleId>
              </a:tblPr>
              <a:tblGrid>
                <a:gridCol w="1171331">
                  <a:extLst>
                    <a:ext uri="{9D8B030D-6E8A-4147-A177-3AD203B41FA5}">
                      <a16:colId xmlns:a16="http://schemas.microsoft.com/office/drawing/2014/main" val="20000"/>
                    </a:ext>
                  </a:extLst>
                </a:gridCol>
                <a:gridCol w="1916723">
                  <a:extLst>
                    <a:ext uri="{9D8B030D-6E8A-4147-A177-3AD203B41FA5}">
                      <a16:colId xmlns:a16="http://schemas.microsoft.com/office/drawing/2014/main" val="20001"/>
                    </a:ext>
                  </a:extLst>
                </a:gridCol>
                <a:gridCol w="7986347">
                  <a:extLst>
                    <a:ext uri="{9D8B030D-6E8A-4147-A177-3AD203B41FA5}">
                      <a16:colId xmlns:a16="http://schemas.microsoft.com/office/drawing/2014/main" val="20002"/>
                    </a:ext>
                  </a:extLst>
                </a:gridCol>
              </a:tblGrid>
              <a:tr h="1373845">
                <a:tc>
                  <a:txBody>
                    <a:bodyPr/>
                    <a:lstStyle/>
                    <a:p>
                      <a:r>
                        <a:rPr lang="en-US" sz="2000" dirty="0">
                          <a:ln w="12700">
                            <a:solidFill>
                              <a:schemeClr val="bg1"/>
                            </a:solidFill>
                          </a:ln>
                          <a:solidFill>
                            <a:schemeClr val="tx1"/>
                          </a:solidFill>
                        </a:rPr>
                        <a:t>S. NO.</a:t>
                      </a:r>
                      <a:endParaRPr lang="en-GB" sz="2000" dirty="0">
                        <a:ln w="12700">
                          <a:solidFill>
                            <a:schemeClr val="bg1"/>
                          </a:solidFill>
                        </a:ln>
                        <a:solidFill>
                          <a:schemeClr val="tx1"/>
                        </a:solidFill>
                      </a:endParaRPr>
                    </a:p>
                  </a:txBody>
                  <a:tcPr marL="121920" marR="121920"/>
                </a:tc>
                <a:tc>
                  <a:txBody>
                    <a:bodyPr/>
                    <a:lstStyle/>
                    <a:p>
                      <a:r>
                        <a:rPr lang="en-US" sz="2000" dirty="0">
                          <a:ln w="12700">
                            <a:solidFill>
                              <a:schemeClr val="bg1"/>
                            </a:solidFill>
                          </a:ln>
                          <a:solidFill>
                            <a:schemeClr val="tx1"/>
                          </a:solidFill>
                        </a:rPr>
                        <a:t>TYPES</a:t>
                      </a:r>
                      <a:endParaRPr lang="en-GB" sz="2000" dirty="0">
                        <a:ln w="12700">
                          <a:solidFill>
                            <a:schemeClr val="bg1"/>
                          </a:solidFill>
                        </a:ln>
                        <a:solidFill>
                          <a:schemeClr val="tx1"/>
                        </a:solidFill>
                      </a:endParaRPr>
                    </a:p>
                  </a:txBody>
                  <a:tcPr marL="121920" marR="121920"/>
                </a:tc>
                <a:tc>
                  <a:txBody>
                    <a:bodyPr/>
                    <a:lstStyle/>
                    <a:p>
                      <a:r>
                        <a:rPr lang="en-US" sz="2000" dirty="0">
                          <a:ln w="12700">
                            <a:solidFill>
                              <a:schemeClr val="bg1"/>
                            </a:solidFill>
                          </a:ln>
                          <a:solidFill>
                            <a:schemeClr val="tx1"/>
                          </a:solidFill>
                        </a:rPr>
                        <a:t>MANNER</a:t>
                      </a:r>
                      <a:endParaRPr lang="en-GB" sz="2000" dirty="0">
                        <a:ln w="12700">
                          <a:solidFill>
                            <a:schemeClr val="bg1"/>
                          </a:solidFill>
                        </a:ln>
                        <a:solidFill>
                          <a:schemeClr val="tx1"/>
                        </a:solidFill>
                      </a:endParaRPr>
                    </a:p>
                  </a:txBody>
                  <a:tcPr marL="121920" marR="121920"/>
                </a:tc>
                <a:extLst>
                  <a:ext uri="{0D108BD9-81ED-4DB2-BD59-A6C34878D82A}">
                    <a16:rowId xmlns:a16="http://schemas.microsoft.com/office/drawing/2014/main" val="10000"/>
                  </a:ext>
                </a:extLst>
              </a:tr>
              <a:tr h="563431">
                <a:tc>
                  <a:txBody>
                    <a:bodyPr/>
                    <a:lstStyle/>
                    <a:p>
                      <a:r>
                        <a:rPr lang="en-US" sz="2000" dirty="0">
                          <a:ln w="12700">
                            <a:solidFill>
                              <a:schemeClr val="bg1"/>
                            </a:solidFill>
                          </a:ln>
                          <a:solidFill>
                            <a:schemeClr val="tx1"/>
                          </a:solidFill>
                        </a:rPr>
                        <a:t>1.</a:t>
                      </a:r>
                      <a:endParaRPr lang="en-GB" sz="2000" dirty="0">
                        <a:ln w="12700">
                          <a:solidFill>
                            <a:schemeClr val="bg1"/>
                          </a:solidFill>
                        </a:ln>
                        <a:solidFill>
                          <a:schemeClr val="tx1"/>
                        </a:solidFill>
                      </a:endParaRP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a:ln w="12700">
                            <a:solidFill>
                              <a:schemeClr val="bg1"/>
                            </a:solidFill>
                          </a:ln>
                          <a:solidFill>
                            <a:schemeClr val="tx1"/>
                          </a:solidFill>
                          <a:latin typeface="Times New Roman" pitchFamily="18" charset="0"/>
                          <a:cs typeface="Times New Roman" pitchFamily="18" charset="0"/>
                        </a:rPr>
                        <a:t>Passive</a:t>
                      </a:r>
                    </a:p>
                  </a:txBody>
                  <a:tcPr marL="121920" marR="121920"/>
                </a:tc>
                <a:tc>
                  <a:txBody>
                    <a:bodyPr/>
                    <a:lstStyle/>
                    <a:p>
                      <a:r>
                        <a:rPr lang="en-US" sz="2000" b="1" dirty="0">
                          <a:solidFill>
                            <a:schemeClr val="tx1"/>
                          </a:solidFill>
                        </a:rPr>
                        <a:t>Hearing but not listening</a:t>
                      </a:r>
                    </a:p>
                  </a:txBody>
                  <a:tcPr marL="121920" marR="121920"/>
                </a:tc>
                <a:extLst>
                  <a:ext uri="{0D108BD9-81ED-4DB2-BD59-A6C34878D82A}">
                    <a16:rowId xmlns:a16="http://schemas.microsoft.com/office/drawing/2014/main" val="10001"/>
                  </a:ext>
                </a:extLst>
              </a:tr>
              <a:tr h="563431">
                <a:tc>
                  <a:txBody>
                    <a:bodyPr/>
                    <a:lstStyle/>
                    <a:p>
                      <a:r>
                        <a:rPr lang="en-US" sz="2000" dirty="0">
                          <a:ln w="12700">
                            <a:solidFill>
                              <a:schemeClr val="bg1"/>
                            </a:solidFill>
                          </a:ln>
                          <a:solidFill>
                            <a:schemeClr val="tx1"/>
                          </a:solidFill>
                        </a:rPr>
                        <a:t>2.</a:t>
                      </a:r>
                      <a:endParaRPr lang="en-GB" sz="2000" dirty="0">
                        <a:ln w="12700">
                          <a:solidFill>
                            <a:schemeClr val="bg1"/>
                          </a:solidFill>
                        </a:ln>
                        <a:solidFill>
                          <a:schemeClr val="tx1"/>
                        </a:solidFill>
                      </a:endParaRPr>
                    </a:p>
                  </a:txBody>
                  <a:tcPr marL="121920" marR="121920"/>
                </a:tc>
                <a:tc>
                  <a:txBody>
                    <a:bodyPr/>
                    <a:lstStyle/>
                    <a:p>
                      <a:r>
                        <a:rPr lang="en-US" sz="2400" b="1" dirty="0">
                          <a:ln w="12700">
                            <a:solidFill>
                              <a:schemeClr val="bg1"/>
                            </a:solidFill>
                          </a:ln>
                          <a:solidFill>
                            <a:schemeClr val="tx1"/>
                          </a:solidFill>
                          <a:latin typeface="Times New Roman" pitchFamily="18" charset="0"/>
                          <a:cs typeface="Times New Roman" pitchFamily="18" charset="0"/>
                        </a:rPr>
                        <a:t>Marginal</a:t>
                      </a:r>
                      <a:endParaRPr lang="en-GB" sz="2400" dirty="0">
                        <a:ln w="12700">
                          <a:solidFill>
                            <a:schemeClr val="bg1"/>
                          </a:solidFill>
                        </a:ln>
                        <a:solidFill>
                          <a:schemeClr val="tx1"/>
                        </a:solidFill>
                      </a:endParaRP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Superficial Listening</a:t>
                      </a:r>
                    </a:p>
                    <a:p>
                      <a:endParaRPr lang="en-GB" sz="2000" dirty="0">
                        <a:ln w="12700">
                          <a:solidFill>
                            <a:schemeClr val="bg1"/>
                          </a:solidFill>
                        </a:ln>
                        <a:solidFill>
                          <a:schemeClr val="tx1"/>
                        </a:solidFill>
                      </a:endParaRPr>
                    </a:p>
                  </a:txBody>
                  <a:tcPr marL="121920" marR="121920"/>
                </a:tc>
                <a:extLst>
                  <a:ext uri="{0D108BD9-81ED-4DB2-BD59-A6C34878D82A}">
                    <a16:rowId xmlns:a16="http://schemas.microsoft.com/office/drawing/2014/main" val="10002"/>
                  </a:ext>
                </a:extLst>
              </a:tr>
              <a:tr h="563431">
                <a:tc>
                  <a:txBody>
                    <a:bodyPr/>
                    <a:lstStyle/>
                    <a:p>
                      <a:r>
                        <a:rPr lang="en-US" sz="2000" dirty="0">
                          <a:ln w="12700">
                            <a:solidFill>
                              <a:schemeClr val="bg1"/>
                            </a:solidFill>
                          </a:ln>
                          <a:solidFill>
                            <a:schemeClr val="tx1"/>
                          </a:solidFill>
                        </a:rPr>
                        <a:t>3.</a:t>
                      </a:r>
                      <a:endParaRPr lang="en-GB" sz="2000" dirty="0">
                        <a:ln w="12700">
                          <a:solidFill>
                            <a:schemeClr val="bg1"/>
                          </a:solidFill>
                        </a:ln>
                        <a:solidFill>
                          <a:schemeClr val="tx1"/>
                        </a:solidFill>
                      </a:endParaRPr>
                    </a:p>
                  </a:txBody>
                  <a:tcPr marL="121920" marR="121920"/>
                </a:tc>
                <a:tc>
                  <a:txBody>
                    <a:bodyPr/>
                    <a:lstStyle/>
                    <a:p>
                      <a:r>
                        <a:rPr lang="en-US" sz="2400" b="1" dirty="0">
                          <a:ln w="12700">
                            <a:solidFill>
                              <a:schemeClr val="bg1"/>
                            </a:solidFill>
                          </a:ln>
                          <a:solidFill>
                            <a:schemeClr val="tx1"/>
                          </a:solidFill>
                          <a:latin typeface="Times New Roman" pitchFamily="18" charset="0"/>
                          <a:cs typeface="Times New Roman" pitchFamily="18" charset="0"/>
                        </a:rPr>
                        <a:t>Projective</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Listening within the listener’s own frame of reference</a:t>
                      </a:r>
                    </a:p>
                    <a:p>
                      <a:endParaRPr lang="en-GB" sz="2000" dirty="0">
                        <a:ln w="12700">
                          <a:solidFill>
                            <a:schemeClr val="bg1"/>
                          </a:solidFill>
                        </a:ln>
                        <a:solidFill>
                          <a:schemeClr val="tx1"/>
                        </a:solidFill>
                      </a:endParaRPr>
                    </a:p>
                  </a:txBody>
                  <a:tcPr marL="121920" marR="121920"/>
                </a:tc>
                <a:extLst>
                  <a:ext uri="{0D108BD9-81ED-4DB2-BD59-A6C34878D82A}">
                    <a16:rowId xmlns:a16="http://schemas.microsoft.com/office/drawing/2014/main" val="10003"/>
                  </a:ext>
                </a:extLst>
              </a:tr>
              <a:tr h="563431">
                <a:tc>
                  <a:txBody>
                    <a:bodyPr/>
                    <a:lstStyle/>
                    <a:p>
                      <a:r>
                        <a:rPr lang="en-US" sz="2000" dirty="0">
                          <a:ln w="12700">
                            <a:solidFill>
                              <a:schemeClr val="bg1"/>
                            </a:solidFill>
                          </a:ln>
                          <a:solidFill>
                            <a:schemeClr val="tx1"/>
                          </a:solidFill>
                        </a:rPr>
                        <a:t>4.</a:t>
                      </a:r>
                      <a:endParaRPr lang="en-GB" sz="2000" dirty="0">
                        <a:ln w="12700">
                          <a:solidFill>
                            <a:schemeClr val="bg1"/>
                          </a:solidFill>
                        </a:ln>
                        <a:solidFill>
                          <a:schemeClr val="tx1"/>
                        </a:solidFill>
                      </a:endParaRP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a:ln w="12700">
                            <a:solidFill>
                              <a:schemeClr val="bg1"/>
                            </a:solidFill>
                          </a:ln>
                          <a:solidFill>
                            <a:schemeClr val="tx1"/>
                          </a:solidFill>
                          <a:latin typeface="Times New Roman" pitchFamily="18" charset="0"/>
                          <a:cs typeface="Times New Roman" pitchFamily="18" charset="0"/>
                        </a:rPr>
                        <a:t>Sensitive </a:t>
                      </a:r>
                    </a:p>
                    <a:p>
                      <a:endParaRPr lang="en-GB" sz="2400" dirty="0">
                        <a:ln w="12700">
                          <a:solidFill>
                            <a:schemeClr val="bg1"/>
                          </a:solidFill>
                        </a:ln>
                        <a:solidFill>
                          <a:schemeClr val="tx1"/>
                        </a:solidFill>
                      </a:endParaRP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Attempt made to match the receiver’s perception</a:t>
                      </a:r>
                    </a:p>
                    <a:p>
                      <a:endParaRPr lang="en-GB" sz="2000" dirty="0">
                        <a:ln w="12700">
                          <a:solidFill>
                            <a:schemeClr val="bg1"/>
                          </a:solidFill>
                        </a:ln>
                        <a:solidFill>
                          <a:schemeClr val="tx1"/>
                        </a:solidFill>
                      </a:endParaRPr>
                    </a:p>
                  </a:txBody>
                  <a:tcPr marL="121920" marR="121920"/>
                </a:tc>
                <a:extLst>
                  <a:ext uri="{0D108BD9-81ED-4DB2-BD59-A6C34878D82A}">
                    <a16:rowId xmlns:a16="http://schemas.microsoft.com/office/drawing/2014/main" val="10004"/>
                  </a:ext>
                </a:extLst>
              </a:tr>
              <a:tr h="563431">
                <a:tc>
                  <a:txBody>
                    <a:bodyPr/>
                    <a:lstStyle/>
                    <a:p>
                      <a:r>
                        <a:rPr lang="en-US" sz="2000" dirty="0">
                          <a:ln w="12700">
                            <a:solidFill>
                              <a:schemeClr val="bg1"/>
                            </a:solidFill>
                          </a:ln>
                          <a:solidFill>
                            <a:schemeClr val="tx1"/>
                          </a:solidFill>
                        </a:rPr>
                        <a:t>5.</a:t>
                      </a:r>
                      <a:endParaRPr lang="en-GB" sz="2000" dirty="0">
                        <a:ln w="12700">
                          <a:solidFill>
                            <a:schemeClr val="bg1"/>
                          </a:solidFill>
                        </a:ln>
                        <a:solidFill>
                          <a:schemeClr val="tx1"/>
                        </a:solidFill>
                      </a:endParaRP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a:ln w="12700">
                            <a:solidFill>
                              <a:schemeClr val="bg1"/>
                            </a:solidFill>
                          </a:ln>
                          <a:solidFill>
                            <a:schemeClr val="tx1"/>
                          </a:solidFill>
                          <a:latin typeface="Times New Roman" pitchFamily="18" charset="0"/>
                          <a:cs typeface="Times New Roman" pitchFamily="18" charset="0"/>
                        </a:rPr>
                        <a:t>Active </a:t>
                      </a:r>
                    </a:p>
                    <a:p>
                      <a:endParaRPr lang="en-GB" sz="2000" dirty="0">
                        <a:ln w="12700">
                          <a:solidFill>
                            <a:schemeClr val="bg1"/>
                          </a:solidFill>
                        </a:ln>
                        <a:solidFill>
                          <a:schemeClr val="tx1"/>
                        </a:solidFill>
                      </a:endParaRPr>
                    </a:p>
                  </a:txBody>
                  <a:tcPr marL="121920" marR="121920">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The message is assimilated through the listener’s participation</a:t>
                      </a:r>
                    </a:p>
                    <a:p>
                      <a:endParaRPr lang="en-GB" sz="2000" dirty="0">
                        <a:ln w="12700">
                          <a:solidFill>
                            <a:schemeClr val="bg1"/>
                          </a:solidFill>
                        </a:ln>
                        <a:solidFill>
                          <a:schemeClr val="tx1"/>
                        </a:solidFill>
                      </a:endParaRPr>
                    </a:p>
                  </a:txBody>
                  <a:tcPr marL="121920" marR="121920"/>
                </a:tc>
                <a:extLst>
                  <a:ext uri="{0D108BD9-81ED-4DB2-BD59-A6C34878D82A}">
                    <a16:rowId xmlns:a16="http://schemas.microsoft.com/office/drawing/2014/main" val="10005"/>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4" y="76200"/>
            <a:ext cx="9183189" cy="1143000"/>
          </a:xfrm>
        </p:spPr>
        <p:txBody>
          <a:bodyPr>
            <a:noAutofit/>
          </a:bodyPr>
          <a:lstStyle/>
          <a:p>
            <a:r>
              <a:rPr lang="en-US" sz="4400" b="1" dirty="0">
                <a:solidFill>
                  <a:srgbClr val="C00000"/>
                </a:solidFill>
              </a:rPr>
              <a:t>Deterrents to Listening Process</a:t>
            </a:r>
          </a:p>
        </p:txBody>
      </p:sp>
      <p:sp>
        <p:nvSpPr>
          <p:cNvPr id="4" name="Content Placeholder 3"/>
          <p:cNvSpPr>
            <a:spLocks noGrp="1"/>
          </p:cNvSpPr>
          <p:nvPr>
            <p:ph sz="half" idx="4294967295"/>
          </p:nvPr>
        </p:nvSpPr>
        <p:spPr>
          <a:xfrm>
            <a:off x="588663" y="1752600"/>
            <a:ext cx="5266623" cy="4191000"/>
          </a:xfrm>
          <a:prstGeom prst="rect">
            <a:avLst/>
          </a:prstGeom>
        </p:spPr>
        <p:txBody>
          <a:bodyPr>
            <a:noAutofit/>
          </a:bodyPr>
          <a:lstStyle/>
          <a:p>
            <a:pPr>
              <a:defRPr/>
            </a:pPr>
            <a:r>
              <a:rPr lang="en-US" sz="2800" b="1" dirty="0">
                <a:solidFill>
                  <a:schemeClr val="tx1"/>
                </a:solidFill>
                <a:latin typeface="Times New Roman" pitchFamily="18" charset="0"/>
                <a:cs typeface="Times New Roman" pitchFamily="18" charset="0"/>
              </a:rPr>
              <a:t>Lack of interest</a:t>
            </a:r>
          </a:p>
          <a:p>
            <a:pPr>
              <a:defRPr/>
            </a:pPr>
            <a:r>
              <a:rPr lang="en-US" sz="2800" b="1" dirty="0">
                <a:solidFill>
                  <a:schemeClr val="tx1"/>
                </a:solidFill>
                <a:latin typeface="Times New Roman" pitchFamily="18" charset="0"/>
                <a:cs typeface="Times New Roman" pitchFamily="18" charset="0"/>
              </a:rPr>
              <a:t>Closed mind</a:t>
            </a:r>
          </a:p>
          <a:p>
            <a:pPr>
              <a:defRPr/>
            </a:pPr>
            <a:r>
              <a:rPr lang="en-US" sz="2800" b="1" dirty="0">
                <a:solidFill>
                  <a:schemeClr val="tx1"/>
                </a:solidFill>
                <a:latin typeface="Times New Roman" pitchFamily="18" charset="0"/>
                <a:cs typeface="Times New Roman" pitchFamily="18" charset="0"/>
              </a:rPr>
              <a:t>Ego</a:t>
            </a:r>
          </a:p>
          <a:p>
            <a:pPr>
              <a:defRPr/>
            </a:pPr>
            <a:r>
              <a:rPr lang="en-US" sz="2800" b="1" dirty="0">
                <a:solidFill>
                  <a:schemeClr val="tx1"/>
                </a:solidFill>
                <a:latin typeface="Times New Roman" pitchFamily="18" charset="0"/>
                <a:cs typeface="Times New Roman" pitchFamily="18" charset="0"/>
              </a:rPr>
              <a:t>Fear</a:t>
            </a:r>
          </a:p>
          <a:p>
            <a:pPr>
              <a:defRPr/>
            </a:pPr>
            <a:r>
              <a:rPr lang="en-US" sz="2800" b="1" dirty="0">
                <a:solidFill>
                  <a:schemeClr val="tx1"/>
                </a:solidFill>
                <a:latin typeface="Times New Roman" pitchFamily="18" charset="0"/>
                <a:cs typeface="Times New Roman" pitchFamily="18" charset="0"/>
              </a:rPr>
              <a:t>Stress</a:t>
            </a:r>
          </a:p>
          <a:p>
            <a:pPr>
              <a:defRPr/>
            </a:pPr>
            <a:r>
              <a:rPr lang="en-US" sz="2800" b="1" dirty="0">
                <a:solidFill>
                  <a:schemeClr val="tx1"/>
                </a:solidFill>
                <a:latin typeface="Times New Roman" pitchFamily="18" charset="0"/>
                <a:cs typeface="Times New Roman" pitchFamily="18" charset="0"/>
              </a:rPr>
              <a:t>Noise</a:t>
            </a:r>
          </a:p>
          <a:p>
            <a:pPr>
              <a:defRPr/>
            </a:pPr>
            <a:r>
              <a:rPr lang="en-US" sz="2800" b="1" dirty="0">
                <a:solidFill>
                  <a:schemeClr val="tx1"/>
                </a:solidFill>
                <a:latin typeface="Times New Roman" pitchFamily="18" charset="0"/>
                <a:cs typeface="Times New Roman" pitchFamily="18" charset="0"/>
              </a:rPr>
              <a:t>Hasty Judgment</a:t>
            </a:r>
          </a:p>
        </p:txBody>
      </p:sp>
      <p:sp>
        <p:nvSpPr>
          <p:cNvPr id="3" name="Content Placeholder 2"/>
          <p:cNvSpPr>
            <a:spLocks noGrp="1"/>
          </p:cNvSpPr>
          <p:nvPr>
            <p:ph sz="quarter" idx="4294967295"/>
          </p:nvPr>
        </p:nvSpPr>
        <p:spPr>
          <a:xfrm>
            <a:off x="5855286" y="1968500"/>
            <a:ext cx="5264317" cy="3975100"/>
          </a:xfrm>
          <a:prstGeom prst="rect">
            <a:avLst/>
          </a:prstGeom>
        </p:spPr>
        <p:txBody>
          <a:bodyPr>
            <a:normAutofit/>
          </a:bodyPr>
          <a:lstStyle/>
          <a:p>
            <a:pPr>
              <a:defRPr/>
            </a:pPr>
            <a:r>
              <a:rPr lang="en-US" sz="2800" b="1" dirty="0">
                <a:solidFill>
                  <a:schemeClr val="tx1"/>
                </a:solidFill>
                <a:latin typeface="Times New Roman" pitchFamily="18" charset="0"/>
                <a:cs typeface="Times New Roman" pitchFamily="18" charset="0"/>
              </a:rPr>
              <a:t>Content    </a:t>
            </a:r>
          </a:p>
          <a:p>
            <a:pPr>
              <a:defRPr/>
            </a:pPr>
            <a:r>
              <a:rPr lang="en-US" sz="2800" b="1" dirty="0">
                <a:solidFill>
                  <a:schemeClr val="tx1"/>
                </a:solidFill>
                <a:latin typeface="Times New Roman" pitchFamily="18" charset="0"/>
                <a:cs typeface="Times New Roman" pitchFamily="18" charset="0"/>
              </a:rPr>
              <a:t>Speaker</a:t>
            </a:r>
          </a:p>
          <a:p>
            <a:pPr>
              <a:defRPr/>
            </a:pPr>
            <a:r>
              <a:rPr lang="en-US" sz="2800" b="1" dirty="0">
                <a:solidFill>
                  <a:schemeClr val="tx1"/>
                </a:solidFill>
                <a:latin typeface="Times New Roman" pitchFamily="18" charset="0"/>
                <a:cs typeface="Times New Roman" pitchFamily="18" charset="0"/>
              </a:rPr>
              <a:t>Medium</a:t>
            </a:r>
          </a:p>
          <a:p>
            <a:pPr>
              <a:defRPr/>
            </a:pPr>
            <a:r>
              <a:rPr lang="en-US" sz="2800" b="1" dirty="0">
                <a:solidFill>
                  <a:schemeClr val="tx1"/>
                </a:solidFill>
                <a:latin typeface="Times New Roman" pitchFamily="18" charset="0"/>
                <a:cs typeface="Times New Roman" pitchFamily="18" charset="0"/>
              </a:rPr>
              <a:t>Distractions</a:t>
            </a:r>
          </a:p>
          <a:p>
            <a:pPr>
              <a:defRPr/>
            </a:pPr>
            <a:r>
              <a:rPr lang="en-US" sz="2800" b="1" dirty="0">
                <a:solidFill>
                  <a:schemeClr val="tx1"/>
                </a:solidFill>
                <a:latin typeface="Times New Roman" pitchFamily="18" charset="0"/>
                <a:cs typeface="Times New Roman" pitchFamily="18" charset="0"/>
              </a:rPr>
              <a:t>Mindset</a:t>
            </a:r>
          </a:p>
          <a:p>
            <a:pPr>
              <a:defRPr/>
            </a:pPr>
            <a:r>
              <a:rPr lang="en-US" sz="2800" b="1" dirty="0">
                <a:solidFill>
                  <a:schemeClr val="tx1"/>
                </a:solidFill>
                <a:latin typeface="Times New Roman" pitchFamily="18" charset="0"/>
                <a:cs typeface="Times New Roman" pitchFamily="18" charset="0"/>
              </a:rPr>
              <a:t>Language</a:t>
            </a:r>
          </a:p>
          <a:p>
            <a:pPr>
              <a:defRPr/>
            </a:pPr>
            <a:r>
              <a:rPr lang="en-US" sz="2800" b="1" dirty="0">
                <a:solidFill>
                  <a:schemeClr val="tx1"/>
                </a:solidFill>
                <a:latin typeface="Times New Roman" pitchFamily="18" charset="0"/>
                <a:cs typeface="Times New Roman" pitchFamily="18" charset="0"/>
              </a:rPr>
              <a:t>Listening Speed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421" y="217715"/>
            <a:ext cx="8516985" cy="990600"/>
          </a:xfrm>
        </p:spPr>
        <p:txBody>
          <a:bodyPr>
            <a:normAutofit/>
          </a:bodyPr>
          <a:lstStyle/>
          <a:p>
            <a:r>
              <a:rPr lang="en-US" sz="4400" b="1" dirty="0">
                <a:solidFill>
                  <a:srgbClr val="C00000"/>
                </a:solidFill>
              </a:rPr>
              <a:t>Essentials of Good Listening</a:t>
            </a:r>
          </a:p>
        </p:txBody>
      </p:sp>
      <p:sp>
        <p:nvSpPr>
          <p:cNvPr id="3" name="Content Placeholder 2"/>
          <p:cNvSpPr>
            <a:spLocks noGrp="1"/>
          </p:cNvSpPr>
          <p:nvPr>
            <p:ph idx="1"/>
          </p:nvPr>
        </p:nvSpPr>
        <p:spPr>
          <a:xfrm>
            <a:off x="203200" y="1219201"/>
            <a:ext cx="11887200" cy="5486401"/>
          </a:xfrm>
        </p:spPr>
        <p:txBody>
          <a:bodyPr>
            <a:normAutofit/>
          </a:bodyPr>
          <a:lstStyle/>
          <a:p>
            <a:pPr>
              <a:defRPr/>
            </a:pPr>
            <a:r>
              <a:rPr lang="en-US" sz="2800" b="1" dirty="0">
                <a:solidFill>
                  <a:schemeClr val="tx1"/>
                </a:solidFill>
                <a:latin typeface="Times New Roman" pitchFamily="18" charset="0"/>
                <a:cs typeface="Times New Roman" pitchFamily="18" charset="0"/>
              </a:rPr>
              <a:t>Positive Attitude</a:t>
            </a:r>
          </a:p>
          <a:p>
            <a:pPr>
              <a:defRPr/>
            </a:pPr>
            <a:r>
              <a:rPr lang="en-US" sz="2800" b="1" dirty="0">
                <a:solidFill>
                  <a:schemeClr val="tx1"/>
                </a:solidFill>
                <a:latin typeface="Times New Roman" pitchFamily="18" charset="0"/>
                <a:cs typeface="Times New Roman" pitchFamily="18" charset="0"/>
              </a:rPr>
              <a:t>Concentration</a:t>
            </a:r>
          </a:p>
          <a:p>
            <a:pPr>
              <a:defRPr/>
            </a:pPr>
            <a:r>
              <a:rPr lang="en-US" sz="2800" b="1" dirty="0">
                <a:solidFill>
                  <a:schemeClr val="tx1"/>
                </a:solidFill>
                <a:latin typeface="Times New Roman" pitchFamily="18" charset="0"/>
                <a:cs typeface="Times New Roman" pitchFamily="18" charset="0"/>
              </a:rPr>
              <a:t>Interaction</a:t>
            </a:r>
          </a:p>
          <a:p>
            <a:pPr>
              <a:defRPr/>
            </a:pPr>
            <a:r>
              <a:rPr lang="en-US" sz="2800" b="1" dirty="0">
                <a:solidFill>
                  <a:schemeClr val="tx1"/>
                </a:solidFill>
                <a:latin typeface="Times New Roman" pitchFamily="18" charset="0"/>
                <a:cs typeface="Times New Roman" pitchFamily="18" charset="0"/>
              </a:rPr>
              <a:t>Right Body language</a:t>
            </a:r>
          </a:p>
          <a:p>
            <a:pPr>
              <a:defRPr/>
            </a:pPr>
            <a:r>
              <a:rPr lang="en-US" sz="2800" b="1" dirty="0">
                <a:solidFill>
                  <a:schemeClr val="tx1"/>
                </a:solidFill>
                <a:latin typeface="Times New Roman" pitchFamily="18" charset="0"/>
                <a:cs typeface="Times New Roman" pitchFamily="18" charset="0"/>
              </a:rPr>
              <a:t>Stop Talking</a:t>
            </a:r>
          </a:p>
          <a:p>
            <a:pPr>
              <a:defRPr/>
            </a:pPr>
            <a:r>
              <a:rPr lang="en-US" sz="2800" b="1" dirty="0">
                <a:solidFill>
                  <a:schemeClr val="tx1"/>
                </a:solidFill>
                <a:latin typeface="Times New Roman" pitchFamily="18" charset="0"/>
                <a:cs typeface="Times New Roman" pitchFamily="18" charset="0"/>
              </a:rPr>
              <a:t>Put the speaker at ease</a:t>
            </a:r>
          </a:p>
          <a:p>
            <a:pPr>
              <a:defRPr/>
            </a:pPr>
            <a:r>
              <a:rPr lang="en-US" sz="2800" b="1" dirty="0">
                <a:solidFill>
                  <a:schemeClr val="tx1"/>
                </a:solidFill>
                <a:latin typeface="Times New Roman" pitchFamily="18" charset="0"/>
                <a:cs typeface="Times New Roman" pitchFamily="18" charset="0"/>
              </a:rPr>
              <a:t>Be patient</a:t>
            </a:r>
          </a:p>
          <a:p>
            <a:pPr>
              <a:defRPr/>
            </a:pPr>
            <a:r>
              <a:rPr lang="en-US" sz="2800" b="1" dirty="0">
                <a:solidFill>
                  <a:schemeClr val="tx1"/>
                </a:solidFill>
                <a:latin typeface="Times New Roman" pitchFamily="18" charset="0"/>
                <a:cs typeface="Times New Roman" pitchFamily="18" charset="0"/>
              </a:rPr>
              <a:t>Show desire to listen</a:t>
            </a:r>
          </a:p>
          <a:p>
            <a:pPr>
              <a:defRPr/>
            </a:pPr>
            <a:r>
              <a:rPr lang="en-US" sz="2800" b="1" dirty="0">
                <a:solidFill>
                  <a:schemeClr val="tx1"/>
                </a:solidFill>
                <a:latin typeface="Times New Roman" pitchFamily="18" charset="0"/>
                <a:cs typeface="Times New Roman" pitchFamily="18" charset="0"/>
              </a:rPr>
              <a:t>Ask questions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94" y="152400"/>
            <a:ext cx="6087292" cy="990600"/>
          </a:xfrm>
        </p:spPr>
        <p:txBody>
          <a:bodyPr>
            <a:normAutofit/>
          </a:bodyPr>
          <a:lstStyle/>
          <a:p>
            <a:r>
              <a:rPr lang="en-US" sz="4400" b="1" dirty="0">
                <a:solidFill>
                  <a:srgbClr val="C00000"/>
                </a:solidFill>
              </a:rPr>
              <a:t>Benefits of Listening</a:t>
            </a:r>
          </a:p>
        </p:txBody>
      </p:sp>
      <p:sp>
        <p:nvSpPr>
          <p:cNvPr id="3" name="Content Placeholder 2"/>
          <p:cNvSpPr>
            <a:spLocks noGrp="1"/>
          </p:cNvSpPr>
          <p:nvPr>
            <p:ph idx="1"/>
          </p:nvPr>
        </p:nvSpPr>
        <p:spPr>
          <a:xfrm>
            <a:off x="203200" y="1219201"/>
            <a:ext cx="11887200" cy="5486401"/>
          </a:xfrm>
        </p:spPr>
        <p:txBody>
          <a:bodyPr>
            <a:normAutofit/>
          </a:bodyPr>
          <a:lstStyle/>
          <a:p>
            <a:pPr>
              <a:defRPr/>
            </a:pPr>
            <a:r>
              <a:rPr lang="en-US" sz="2800" b="1" dirty="0">
                <a:solidFill>
                  <a:schemeClr val="tx1"/>
                </a:solidFill>
                <a:latin typeface="Times New Roman" pitchFamily="18" charset="0"/>
                <a:cs typeface="Times New Roman" pitchFamily="18" charset="0"/>
              </a:rPr>
              <a:t>Gaining knowledge</a:t>
            </a:r>
          </a:p>
          <a:p>
            <a:pPr>
              <a:defRPr/>
            </a:pPr>
            <a:r>
              <a:rPr lang="en-US" sz="2800" b="1" dirty="0">
                <a:solidFill>
                  <a:schemeClr val="tx1"/>
                </a:solidFill>
                <a:latin typeface="Times New Roman" pitchFamily="18" charset="0"/>
                <a:cs typeface="Times New Roman" pitchFamily="18" charset="0"/>
              </a:rPr>
              <a:t>Receiving better work and cooperation from others</a:t>
            </a:r>
          </a:p>
          <a:p>
            <a:pPr>
              <a:defRPr/>
            </a:pPr>
            <a:r>
              <a:rPr lang="en-US" sz="2800" b="1" dirty="0">
                <a:solidFill>
                  <a:schemeClr val="tx1"/>
                </a:solidFill>
                <a:latin typeface="Times New Roman" pitchFamily="18" charset="0"/>
                <a:cs typeface="Times New Roman" pitchFamily="18" charset="0"/>
              </a:rPr>
              <a:t>Wining friends</a:t>
            </a:r>
          </a:p>
          <a:p>
            <a:pPr>
              <a:defRPr/>
            </a:pPr>
            <a:r>
              <a:rPr lang="en-US" sz="2800" b="1" dirty="0">
                <a:solidFill>
                  <a:schemeClr val="tx1"/>
                </a:solidFill>
                <a:latin typeface="Times New Roman" pitchFamily="18" charset="0"/>
                <a:cs typeface="Times New Roman" pitchFamily="18" charset="0"/>
              </a:rPr>
              <a:t>Solving problems</a:t>
            </a:r>
          </a:p>
          <a:p>
            <a:pPr>
              <a:defRPr/>
            </a:pPr>
            <a:r>
              <a:rPr lang="en-US" sz="2800" b="1" dirty="0">
                <a:solidFill>
                  <a:schemeClr val="tx1"/>
                </a:solidFill>
                <a:latin typeface="Times New Roman" pitchFamily="18" charset="0"/>
                <a:cs typeface="Times New Roman" pitchFamily="18" charset="0"/>
              </a:rPr>
              <a:t>Reducing tension</a:t>
            </a:r>
          </a:p>
          <a:p>
            <a:pPr>
              <a:defRPr/>
            </a:pPr>
            <a:r>
              <a:rPr lang="en-US" sz="2800" b="1" dirty="0">
                <a:solidFill>
                  <a:schemeClr val="tx1"/>
                </a:solidFill>
                <a:latin typeface="Times New Roman" pitchFamily="18" charset="0"/>
                <a:cs typeface="Times New Roman" pitchFamily="18" charset="0"/>
              </a:rPr>
              <a:t>Preventing trouble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817" y="152400"/>
            <a:ext cx="3762104" cy="990600"/>
          </a:xfrm>
        </p:spPr>
        <p:txBody>
          <a:bodyPr>
            <a:normAutofit/>
          </a:bodyPr>
          <a:lstStyle/>
          <a:p>
            <a:r>
              <a:rPr lang="en-US" sz="4400" b="1" dirty="0">
                <a:solidFill>
                  <a:srgbClr val="C00000"/>
                </a:solidFill>
              </a:rPr>
              <a:t>Conclusion</a:t>
            </a:r>
          </a:p>
        </p:txBody>
      </p:sp>
      <p:sp>
        <p:nvSpPr>
          <p:cNvPr id="3" name="Content Placeholder 2"/>
          <p:cNvSpPr>
            <a:spLocks noGrp="1"/>
          </p:cNvSpPr>
          <p:nvPr>
            <p:ph idx="1"/>
          </p:nvPr>
        </p:nvSpPr>
        <p:spPr>
          <a:xfrm>
            <a:off x="2076994" y="1371600"/>
            <a:ext cx="9013371" cy="4284618"/>
          </a:xfrm>
        </p:spPr>
        <p:txBody>
          <a:bodyPr>
            <a:normAutofit/>
          </a:bodyPr>
          <a:lstStyle/>
          <a:p>
            <a:pPr>
              <a:buNone/>
            </a:pPr>
            <a:r>
              <a:rPr lang="en-US" sz="2400" b="1" dirty="0">
                <a:latin typeface="Comic Sans MS" pitchFamily="66" charset="0"/>
                <a:cs typeface="Times New Roman" pitchFamily="18" charset="0"/>
              </a:rPr>
              <a:t>	</a:t>
            </a:r>
            <a:r>
              <a:rPr lang="en-US" sz="2800" b="1" dirty="0">
                <a:solidFill>
                  <a:schemeClr val="tx1"/>
                </a:solidFill>
                <a:latin typeface="Times New Roman" pitchFamily="18" charset="0"/>
                <a:cs typeface="Times New Roman" pitchFamily="18" charset="0"/>
              </a:rPr>
              <a:t>Good listening skills are a prerequisite for success in ones professional and personal life. It is a critical area of effective communication skills, and when we listen carefully, we succeed in developing a rapport with people. </a:t>
            </a:r>
          </a:p>
          <a:p>
            <a:pPr>
              <a:buNone/>
            </a:pPr>
            <a:r>
              <a:rPr lang="en-US" sz="2800" b="1" dirty="0">
                <a:solidFill>
                  <a:schemeClr val="tx1"/>
                </a:solidFill>
                <a:latin typeface="Times New Roman" pitchFamily="18" charset="0"/>
                <a:cs typeface="Times New Roman" pitchFamily="18" charset="0"/>
              </a:rPr>
              <a:t>	However, this is not an easy task and like any tough skill, requires lot of hard work and dedication.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753929"/>
          </a:xfrm>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Nature of Business Communication </a:t>
            </a:r>
            <a:r>
              <a:rPr lang="en-US" b="1" dirty="0">
                <a:latin typeface="Arial" panose="020B0604020202020204" pitchFamily="34" charset="0"/>
                <a:cs typeface="Arial" panose="020B0604020202020204" pitchFamily="34" charset="0"/>
              </a:rPr>
              <a:t>(Cont.)</a:t>
            </a:r>
            <a:endParaRPr lang="en-GB"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589212" y="2408349"/>
            <a:ext cx="8915400" cy="4056845"/>
          </a:xfrm>
        </p:spPr>
        <p:txBody>
          <a:bodyPr>
            <a:normAutofit/>
          </a:bodyPr>
          <a:lstStyle/>
          <a:p>
            <a:pPr marL="0" indent="0">
              <a:buNone/>
            </a:pPr>
            <a:r>
              <a:rPr lang="en-US" sz="2400" dirty="0">
                <a:solidFill>
                  <a:srgbClr val="C00000"/>
                </a:solidFill>
                <a:latin typeface="Arial" panose="020B0604020202020204" pitchFamily="34" charset="0"/>
                <a:cs typeface="Arial" panose="020B0604020202020204" pitchFamily="34" charset="0"/>
              </a:rPr>
              <a:t>10.</a:t>
            </a:r>
            <a:r>
              <a:rPr lang="en-US" sz="2400" dirty="0">
                <a:solidFill>
                  <a:schemeClr val="tx1"/>
                </a:solidFill>
                <a:latin typeface="Arial" panose="020B0604020202020204" pitchFamily="34" charset="0"/>
                <a:cs typeface="Arial" panose="020B0604020202020204" pitchFamily="34" charset="0"/>
              </a:rPr>
              <a:t> Communication is an inter-disciplinary science. Knowledge obtained from several sciences is utilized while communicating.</a:t>
            </a:r>
          </a:p>
          <a:p>
            <a:pPr marL="0" indent="0">
              <a:buNone/>
            </a:pPr>
            <a:r>
              <a:rPr lang="en-US" sz="2400" dirty="0">
                <a:solidFill>
                  <a:srgbClr val="C00000"/>
                </a:solidFill>
                <a:latin typeface="Arial" panose="020B0604020202020204" pitchFamily="34" charset="0"/>
                <a:cs typeface="Arial" panose="020B0604020202020204" pitchFamily="34" charset="0"/>
              </a:rPr>
              <a:t>11.</a:t>
            </a:r>
            <a:r>
              <a:rPr lang="en-US" sz="2400" dirty="0">
                <a:solidFill>
                  <a:schemeClr val="tx1"/>
                </a:solidFill>
                <a:latin typeface="Arial" panose="020B0604020202020204" pitchFamily="34" charset="0"/>
                <a:cs typeface="Arial" panose="020B0604020202020204" pitchFamily="34" charset="0"/>
              </a:rPr>
              <a:t> Communication is contextual. It differs according to the circumstances in which it occurs.</a:t>
            </a:r>
          </a:p>
          <a:p>
            <a:pPr marL="0" indent="0">
              <a:buNone/>
            </a:pPr>
            <a:r>
              <a:rPr lang="en-US" sz="2400" dirty="0">
                <a:solidFill>
                  <a:srgbClr val="002060"/>
                </a:solidFill>
                <a:latin typeface="Arial" panose="020B0604020202020204" pitchFamily="34" charset="0"/>
                <a:cs typeface="Arial" panose="020B0604020202020204" pitchFamily="34" charset="0"/>
              </a:rPr>
              <a:t>[</a:t>
            </a:r>
            <a:r>
              <a:rPr lang="en-US" sz="2400" b="1" u="sng" dirty="0">
                <a:solidFill>
                  <a:srgbClr val="002060"/>
                </a:solidFill>
                <a:latin typeface="Arial" panose="020B0604020202020204" pitchFamily="34" charset="0"/>
                <a:cs typeface="Arial" panose="020B0604020202020204" pitchFamily="34" charset="0"/>
              </a:rPr>
              <a:t>Note:</a:t>
            </a:r>
            <a:r>
              <a:rPr lang="en-US" sz="2400" dirty="0">
                <a:solidFill>
                  <a:srgbClr val="002060"/>
                </a:solidFill>
                <a:latin typeface="Arial" panose="020B0604020202020204" pitchFamily="34" charset="0"/>
                <a:cs typeface="Arial" panose="020B0604020202020204" pitchFamily="34" charset="0"/>
              </a:rPr>
              <a:t> Contextual - Con-</a:t>
            </a:r>
            <a:r>
              <a:rPr lang="en-US" sz="2400" dirty="0" err="1">
                <a:solidFill>
                  <a:srgbClr val="002060"/>
                </a:solidFill>
                <a:latin typeface="Arial" panose="020B0604020202020204" pitchFamily="34" charset="0"/>
                <a:cs typeface="Arial" panose="020B0604020202020204" pitchFamily="34" charset="0"/>
              </a:rPr>
              <a:t>tex</a:t>
            </a:r>
            <a:r>
              <a:rPr lang="en-US" sz="2400" dirty="0">
                <a:solidFill>
                  <a:srgbClr val="002060"/>
                </a:solidFill>
                <a:latin typeface="Arial" panose="020B0604020202020204" pitchFamily="34" charset="0"/>
                <a:cs typeface="Arial" panose="020B0604020202020204" pitchFamily="34" charset="0"/>
              </a:rPr>
              <a:t>-</a:t>
            </a:r>
            <a:r>
              <a:rPr lang="en-US" sz="2400" dirty="0" err="1">
                <a:solidFill>
                  <a:srgbClr val="002060"/>
                </a:solidFill>
                <a:latin typeface="Arial" panose="020B0604020202020204" pitchFamily="34" charset="0"/>
                <a:cs typeface="Arial" panose="020B0604020202020204" pitchFamily="34" charset="0"/>
              </a:rPr>
              <a:t>tu</a:t>
            </a:r>
            <a:r>
              <a:rPr lang="en-US" sz="2400" dirty="0">
                <a:solidFill>
                  <a:srgbClr val="002060"/>
                </a:solidFill>
                <a:latin typeface="Arial" panose="020B0604020202020204" pitchFamily="34" charset="0"/>
                <a:cs typeface="Arial" panose="020B0604020202020204" pitchFamily="34" charset="0"/>
              </a:rPr>
              <a:t>-al means pertaining to or depending on a context.] </a:t>
            </a:r>
            <a:endParaRPr lang="en-GB"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8643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195</TotalTime>
  <Words>3629</Words>
  <Application>Microsoft Office PowerPoint</Application>
  <PresentationFormat>Widescreen</PresentationFormat>
  <Paragraphs>517</Paragraphs>
  <Slides>84</Slides>
  <Notes>1</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Andalus</vt:lpstr>
      <vt:lpstr>Arial</vt:lpstr>
      <vt:lpstr>Arial Black</vt:lpstr>
      <vt:lpstr>Calibri</vt:lpstr>
      <vt:lpstr>Century Gothic</vt:lpstr>
      <vt:lpstr>Century Schoolbook</vt:lpstr>
      <vt:lpstr>Comic Sans MS</vt:lpstr>
      <vt:lpstr>Tahoma</vt:lpstr>
      <vt:lpstr>Times New Roman</vt:lpstr>
      <vt:lpstr>Wingdings</vt:lpstr>
      <vt:lpstr>Wingdings 2</vt:lpstr>
      <vt:lpstr>Wingdings 3</vt:lpstr>
      <vt:lpstr>Wisp</vt:lpstr>
      <vt:lpstr>Communication</vt:lpstr>
      <vt:lpstr>Communication</vt:lpstr>
      <vt:lpstr>Meaning of Communication</vt:lpstr>
      <vt:lpstr>Communication - Definitions</vt:lpstr>
      <vt:lpstr>Communication - Definitions</vt:lpstr>
      <vt:lpstr>Communication - Definitions</vt:lpstr>
      <vt:lpstr>Nature of Business Communication</vt:lpstr>
      <vt:lpstr>Nature of Business Communication (Cont.)</vt:lpstr>
      <vt:lpstr>Nature of Business Communication (Cont.)</vt:lpstr>
      <vt:lpstr>Need for Business Communication</vt:lpstr>
      <vt:lpstr>Need for Business Communication (Cont.)</vt:lpstr>
      <vt:lpstr>Need for Business Communication (Cont.)</vt:lpstr>
      <vt:lpstr>PowerPoint Presentation</vt:lpstr>
      <vt:lpstr>The Communication Process</vt:lpstr>
      <vt:lpstr>The Communication Process</vt:lpstr>
      <vt:lpstr>The Communication Process</vt:lpstr>
      <vt:lpstr>The Communication Process</vt:lpstr>
      <vt:lpstr>The Communication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Inter-Personal Communication</vt:lpstr>
      <vt:lpstr>Inter-personal communication</vt:lpstr>
      <vt:lpstr>Importance of Inter-personal Communication</vt:lpstr>
      <vt:lpstr>Principles of Inter-personal Communication</vt:lpstr>
      <vt:lpstr>Elements of Inter-personal Communication</vt:lpstr>
      <vt:lpstr>Inter-personal Communication skills</vt:lpstr>
      <vt:lpstr>Listening Skills</vt:lpstr>
      <vt:lpstr>Communication Skills</vt:lpstr>
      <vt:lpstr>Verbal Communication or  Speaking Skills</vt:lpstr>
      <vt:lpstr>Verbal Communication or  Speaking Skills (Cont.)</vt:lpstr>
      <vt:lpstr>Persuasive Skills</vt:lpstr>
      <vt:lpstr>Conflict Handling Skills</vt:lpstr>
      <vt:lpstr>Non-Verbal Communication</vt:lpstr>
      <vt:lpstr>PowerPoint Presentation</vt:lpstr>
      <vt:lpstr>Communication is more than just verbal…</vt:lpstr>
      <vt:lpstr>PowerPoint Presentation</vt:lpstr>
      <vt:lpstr>Categories of Non-Verbal Messages</vt:lpstr>
      <vt:lpstr>Skills and Best Practices: Advice to Improve Non-verbal Communication Skills</vt:lpstr>
      <vt:lpstr>Advice to Improve Non-verbal Communication Skills (cont.)</vt:lpstr>
      <vt:lpstr>Assertiveness</vt:lpstr>
      <vt:lpstr>Being Passive</vt:lpstr>
      <vt:lpstr>Being Aggressive</vt:lpstr>
      <vt:lpstr>Gender Differences</vt:lpstr>
      <vt:lpstr>Gender Differences</vt:lpstr>
      <vt:lpstr>Listening</vt:lpstr>
      <vt:lpstr>Objectives</vt:lpstr>
      <vt:lpstr>What is listening?</vt:lpstr>
      <vt:lpstr>Facts About Listening</vt:lpstr>
      <vt:lpstr>Importance of effective listening</vt:lpstr>
      <vt:lpstr>Listening Process</vt:lpstr>
      <vt:lpstr>The Sensing Stage</vt:lpstr>
      <vt:lpstr>The Interpreting Stage</vt:lpstr>
      <vt:lpstr>The Evaluating Stage</vt:lpstr>
      <vt:lpstr>The Responding Stage</vt:lpstr>
      <vt:lpstr>The Memory Stage</vt:lpstr>
      <vt:lpstr>Types of Listening</vt:lpstr>
      <vt:lpstr>Types of Listening</vt:lpstr>
      <vt:lpstr>Deterrents to Listening Process</vt:lpstr>
      <vt:lpstr>Essentials of Good Listening</vt:lpstr>
      <vt:lpstr>Benefits of Listening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HOME</dc:creator>
  <cp:lastModifiedBy>deepak arora</cp:lastModifiedBy>
  <cp:revision>25</cp:revision>
  <dcterms:created xsi:type="dcterms:W3CDTF">2016-08-29T20:32:31Z</dcterms:created>
  <dcterms:modified xsi:type="dcterms:W3CDTF">2021-06-19T12:21:57Z</dcterms:modified>
</cp:coreProperties>
</file>